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77" r:id="rId3"/>
  </p:sldMasterIdLst>
  <p:notesMasterIdLst>
    <p:notesMasterId r:id="rId91"/>
  </p:notesMasterIdLst>
  <p:sldIdLst>
    <p:sldId id="256" r:id="rId4"/>
    <p:sldId id="257" r:id="rId5"/>
    <p:sldId id="259" r:id="rId6"/>
    <p:sldId id="263" r:id="rId7"/>
    <p:sldId id="264" r:id="rId8"/>
    <p:sldId id="260" r:id="rId9"/>
    <p:sldId id="262" r:id="rId10"/>
    <p:sldId id="265" r:id="rId11"/>
    <p:sldId id="266" r:id="rId12"/>
    <p:sldId id="261" r:id="rId13"/>
    <p:sldId id="269" r:id="rId14"/>
    <p:sldId id="268" r:id="rId15"/>
    <p:sldId id="267" r:id="rId16"/>
    <p:sldId id="270" r:id="rId17"/>
    <p:sldId id="271" r:id="rId18"/>
    <p:sldId id="272" r:id="rId19"/>
    <p:sldId id="273" r:id="rId20"/>
    <p:sldId id="274" r:id="rId21"/>
    <p:sldId id="276" r:id="rId22"/>
    <p:sldId id="554" r:id="rId23"/>
    <p:sldId id="555" r:id="rId24"/>
    <p:sldId id="556" r:id="rId25"/>
    <p:sldId id="557" r:id="rId26"/>
    <p:sldId id="558" r:id="rId27"/>
    <p:sldId id="559" r:id="rId28"/>
    <p:sldId id="560" r:id="rId29"/>
    <p:sldId id="561" r:id="rId30"/>
    <p:sldId id="562" r:id="rId31"/>
    <p:sldId id="563" r:id="rId32"/>
    <p:sldId id="564" r:id="rId33"/>
    <p:sldId id="565" r:id="rId34"/>
    <p:sldId id="566" r:id="rId35"/>
    <p:sldId id="567" r:id="rId36"/>
    <p:sldId id="568" r:id="rId37"/>
    <p:sldId id="569" r:id="rId38"/>
    <p:sldId id="570" r:id="rId39"/>
    <p:sldId id="571" r:id="rId40"/>
    <p:sldId id="572" r:id="rId41"/>
    <p:sldId id="573" r:id="rId42"/>
    <p:sldId id="574" r:id="rId43"/>
    <p:sldId id="277" r:id="rId44"/>
    <p:sldId id="278" r:id="rId45"/>
    <p:sldId id="279" r:id="rId46"/>
    <p:sldId id="280" r:id="rId47"/>
    <p:sldId id="258" r:id="rId48"/>
    <p:sldId id="281" r:id="rId49"/>
    <p:sldId id="282" r:id="rId50"/>
    <p:sldId id="283" r:id="rId51"/>
    <p:sldId id="284" r:id="rId52"/>
    <p:sldId id="285" r:id="rId53"/>
    <p:sldId id="286" r:id="rId54"/>
    <p:sldId id="287" r:id="rId55"/>
    <p:sldId id="275" r:id="rId56"/>
    <p:sldId id="288" r:id="rId57"/>
    <p:sldId id="289" r:id="rId58"/>
    <p:sldId id="290" r:id="rId59"/>
    <p:sldId id="291" r:id="rId60"/>
    <p:sldId id="292" r:id="rId61"/>
    <p:sldId id="293" r:id="rId62"/>
    <p:sldId id="294" r:id="rId63"/>
    <p:sldId id="295" r:id="rId64"/>
    <p:sldId id="296" r:id="rId65"/>
    <p:sldId id="297" r:id="rId66"/>
    <p:sldId id="298" r:id="rId67"/>
    <p:sldId id="299" r:id="rId68"/>
    <p:sldId id="300" r:id="rId69"/>
    <p:sldId id="301" r:id="rId70"/>
    <p:sldId id="538" r:id="rId71"/>
    <p:sldId id="531" r:id="rId72"/>
    <p:sldId id="539" r:id="rId73"/>
    <p:sldId id="540" r:id="rId74"/>
    <p:sldId id="541" r:id="rId75"/>
    <p:sldId id="543" r:id="rId76"/>
    <p:sldId id="544" r:id="rId77"/>
    <p:sldId id="545" r:id="rId78"/>
    <p:sldId id="546" r:id="rId79"/>
    <p:sldId id="547" r:id="rId80"/>
    <p:sldId id="535" r:id="rId81"/>
    <p:sldId id="548" r:id="rId82"/>
    <p:sldId id="549" r:id="rId83"/>
    <p:sldId id="550" r:id="rId84"/>
    <p:sldId id="551" r:id="rId85"/>
    <p:sldId id="534" r:id="rId86"/>
    <p:sldId id="505" r:id="rId87"/>
    <p:sldId id="553" r:id="rId88"/>
    <p:sldId id="552" r:id="rId89"/>
    <p:sldId id="425"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88" autoAdjust="0"/>
    <p:restoredTop sz="94660"/>
  </p:normalViewPr>
  <p:slideViewPr>
    <p:cSldViewPr snapToGrid="0">
      <p:cViewPr varScale="1">
        <p:scale>
          <a:sx n="74" d="100"/>
          <a:sy n="74" d="100"/>
        </p:scale>
        <p:origin x="846" y="72"/>
      </p:cViewPr>
      <p:guideLst>
        <p:guide orient="horz" pos="2160"/>
        <p:guide pos="3840"/>
      </p:guideLst>
    </p:cSldViewPr>
  </p:slideViewPr>
  <p:notesTextViewPr>
    <p:cViewPr>
      <p:scale>
        <a:sx n="1" d="1"/>
        <a:sy n="1" d="1"/>
      </p:scale>
      <p:origin x="0" y="0"/>
    </p:cViewPr>
  </p:notesTextViewPr>
  <p:sorterViewPr>
    <p:cViewPr>
      <p:scale>
        <a:sx n="100" d="100"/>
        <a:sy n="100" d="100"/>
      </p:scale>
      <p:origin x="0" y="44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F2700-3877-4942-9684-9BDBB35A5D47}" type="doc">
      <dgm:prSet loTypeId="urn:microsoft.com/office/officeart/2005/8/layout/arrow2" loCatId="process" qsTypeId="urn:microsoft.com/office/officeart/2005/8/quickstyle/simple1" qsCatId="simple" csTypeId="urn:microsoft.com/office/officeart/2005/8/colors/accent1_2" csCatId="accent1" phldr="1"/>
      <dgm:spPr/>
    </dgm:pt>
    <dgm:pt modelId="{7A82D446-925D-411D-AAAF-DC55DF259462}">
      <dgm:prSet phldrT="[Text]"/>
      <dgm:spPr/>
      <dgm:t>
        <a:bodyPr/>
        <a:lstStyle/>
        <a:p>
          <a:r>
            <a:rPr lang="en-US" dirty="0" smtClean="0"/>
            <a:t>Welcome &amp; Introduction</a:t>
          </a:r>
          <a:endParaRPr lang="en-US" dirty="0"/>
        </a:p>
      </dgm:t>
    </dgm:pt>
    <dgm:pt modelId="{43ADD25E-E923-4D35-A0BF-BED032D24F4B}" type="parTrans" cxnId="{089C35E5-8434-49BA-89AD-4B1A2E858DA5}">
      <dgm:prSet/>
      <dgm:spPr/>
      <dgm:t>
        <a:bodyPr/>
        <a:lstStyle/>
        <a:p>
          <a:endParaRPr lang="en-US"/>
        </a:p>
      </dgm:t>
    </dgm:pt>
    <dgm:pt modelId="{E8A33585-9626-43D2-BBE4-8D5EF3801872}" type="sibTrans" cxnId="{089C35E5-8434-49BA-89AD-4B1A2E858DA5}">
      <dgm:prSet/>
      <dgm:spPr/>
      <dgm:t>
        <a:bodyPr/>
        <a:lstStyle/>
        <a:p>
          <a:endParaRPr lang="en-US"/>
        </a:p>
      </dgm:t>
    </dgm:pt>
    <dgm:pt modelId="{37660178-AF08-41F1-BD71-84DEC290F1E4}">
      <dgm:prSet phldrT="[Text]"/>
      <dgm:spPr/>
      <dgm:t>
        <a:bodyPr/>
        <a:lstStyle/>
        <a:p>
          <a:r>
            <a:rPr lang="en-US" dirty="0" smtClean="0"/>
            <a:t>Role of Education in Culture Change</a:t>
          </a:r>
          <a:endParaRPr lang="en-US" dirty="0"/>
        </a:p>
      </dgm:t>
    </dgm:pt>
    <dgm:pt modelId="{C62D6410-9C00-41E6-A46E-F64F0AECF775}" type="parTrans" cxnId="{3B11DB33-AFD4-43DA-912C-38A126FEAB4D}">
      <dgm:prSet/>
      <dgm:spPr/>
      <dgm:t>
        <a:bodyPr/>
        <a:lstStyle/>
        <a:p>
          <a:endParaRPr lang="en-US"/>
        </a:p>
      </dgm:t>
    </dgm:pt>
    <dgm:pt modelId="{86288B34-759C-4D4A-91D3-F48928666316}" type="sibTrans" cxnId="{3B11DB33-AFD4-43DA-912C-38A126FEAB4D}">
      <dgm:prSet/>
      <dgm:spPr/>
      <dgm:t>
        <a:bodyPr/>
        <a:lstStyle/>
        <a:p>
          <a:endParaRPr lang="en-US"/>
        </a:p>
      </dgm:t>
    </dgm:pt>
    <dgm:pt modelId="{ACB13D77-96F3-423F-B49A-5399A0BEB5D4}">
      <dgm:prSet phldrT="[Text]"/>
      <dgm:spPr/>
      <dgm:t>
        <a:bodyPr/>
        <a:lstStyle/>
        <a:p>
          <a:r>
            <a:rPr lang="en-US" dirty="0" smtClean="0"/>
            <a:t>    Conclusion</a:t>
          </a:r>
          <a:endParaRPr lang="en-US" dirty="0"/>
        </a:p>
      </dgm:t>
    </dgm:pt>
    <dgm:pt modelId="{487071F9-0523-410A-89B5-261619272D90}" type="parTrans" cxnId="{031351C2-7DF9-4DC0-9466-14CED807FE32}">
      <dgm:prSet/>
      <dgm:spPr/>
      <dgm:t>
        <a:bodyPr/>
        <a:lstStyle/>
        <a:p>
          <a:endParaRPr lang="en-US"/>
        </a:p>
      </dgm:t>
    </dgm:pt>
    <dgm:pt modelId="{B9CF4E3E-9A12-4697-8318-E4457E914C82}" type="sibTrans" cxnId="{031351C2-7DF9-4DC0-9466-14CED807FE32}">
      <dgm:prSet/>
      <dgm:spPr/>
      <dgm:t>
        <a:bodyPr/>
        <a:lstStyle/>
        <a:p>
          <a:endParaRPr lang="en-US"/>
        </a:p>
      </dgm:t>
    </dgm:pt>
    <dgm:pt modelId="{C4502D10-3B8E-47E4-9596-E9AE4A9AB35E}">
      <dgm:prSet phldrT="[Text]"/>
      <dgm:spPr/>
      <dgm:t>
        <a:bodyPr/>
        <a:lstStyle/>
        <a:p>
          <a:r>
            <a:rPr lang="en-US" dirty="0" smtClean="0"/>
            <a:t>Definition of Terms/Concepts</a:t>
          </a:r>
          <a:endParaRPr lang="en-US" dirty="0"/>
        </a:p>
      </dgm:t>
    </dgm:pt>
    <dgm:pt modelId="{5F208626-97DE-455F-9042-8B935A5699F2}" type="parTrans" cxnId="{0198A659-3318-40F1-B7E8-174DEC80B0CF}">
      <dgm:prSet/>
      <dgm:spPr/>
      <dgm:t>
        <a:bodyPr/>
        <a:lstStyle/>
        <a:p>
          <a:endParaRPr lang="en-US"/>
        </a:p>
      </dgm:t>
    </dgm:pt>
    <dgm:pt modelId="{B3980516-665D-49E8-9A2B-F9FCA51B88EB}" type="sibTrans" cxnId="{0198A659-3318-40F1-B7E8-174DEC80B0CF}">
      <dgm:prSet/>
      <dgm:spPr/>
      <dgm:t>
        <a:bodyPr/>
        <a:lstStyle/>
        <a:p>
          <a:endParaRPr lang="en-US"/>
        </a:p>
      </dgm:t>
    </dgm:pt>
    <dgm:pt modelId="{87AC2053-02A4-4FD6-B115-EC8886C00554}">
      <dgm:prSet phldrT="[Text]"/>
      <dgm:spPr/>
      <dgm:t>
        <a:bodyPr/>
        <a:lstStyle/>
        <a:p>
          <a:r>
            <a:rPr lang="en-US" dirty="0" smtClean="0"/>
            <a:t>Culture &amp; Education;                                                                                             Culture &amp; Change</a:t>
          </a:r>
          <a:endParaRPr lang="en-US" dirty="0"/>
        </a:p>
      </dgm:t>
    </dgm:pt>
    <dgm:pt modelId="{55F902F3-54AF-4D91-8374-8D1F603FB581}" type="parTrans" cxnId="{7D564E75-2A06-47EA-B9FD-A52272E1C4F7}">
      <dgm:prSet/>
      <dgm:spPr/>
      <dgm:t>
        <a:bodyPr/>
        <a:lstStyle/>
        <a:p>
          <a:endParaRPr lang="en-US"/>
        </a:p>
      </dgm:t>
    </dgm:pt>
    <dgm:pt modelId="{19B211B4-9535-4CF2-AAC8-DB38D49634A3}" type="sibTrans" cxnId="{7D564E75-2A06-47EA-B9FD-A52272E1C4F7}">
      <dgm:prSet/>
      <dgm:spPr/>
      <dgm:t>
        <a:bodyPr/>
        <a:lstStyle/>
        <a:p>
          <a:endParaRPr lang="en-US"/>
        </a:p>
      </dgm:t>
    </dgm:pt>
    <dgm:pt modelId="{5DC77555-F057-430E-BF80-F0A1A77B3F4A}" type="pres">
      <dgm:prSet presAssocID="{279F2700-3877-4942-9684-9BDBB35A5D47}" presName="arrowDiagram" presStyleCnt="0">
        <dgm:presLayoutVars>
          <dgm:chMax val="5"/>
          <dgm:dir/>
          <dgm:resizeHandles val="exact"/>
        </dgm:presLayoutVars>
      </dgm:prSet>
      <dgm:spPr/>
    </dgm:pt>
    <dgm:pt modelId="{488067A4-0CAB-41AB-A809-750303A96817}" type="pres">
      <dgm:prSet presAssocID="{279F2700-3877-4942-9684-9BDBB35A5D47}" presName="arrow" presStyleLbl="bgShp" presStyleIdx="0" presStyleCnt="1" custLinFactNeighborX="-179" custLinFactNeighborY="-4574"/>
      <dgm:spPr/>
    </dgm:pt>
    <dgm:pt modelId="{2D7E1628-6796-4284-92C0-E646149C2EB3}" type="pres">
      <dgm:prSet presAssocID="{279F2700-3877-4942-9684-9BDBB35A5D47}" presName="arrowDiagram5" presStyleCnt="0"/>
      <dgm:spPr/>
    </dgm:pt>
    <dgm:pt modelId="{146899AD-3664-4823-8FBE-E489CB4FE5F8}" type="pres">
      <dgm:prSet presAssocID="{7A82D446-925D-411D-AAAF-DC55DF259462}" presName="bullet5a" presStyleLbl="node1" presStyleIdx="0" presStyleCnt="5"/>
      <dgm:spPr/>
    </dgm:pt>
    <dgm:pt modelId="{67D94733-5891-4229-8F83-54E70E36BF9E}" type="pres">
      <dgm:prSet presAssocID="{7A82D446-925D-411D-AAAF-DC55DF259462}" presName="textBox5a" presStyleLbl="revTx" presStyleIdx="0" presStyleCnt="5">
        <dgm:presLayoutVars>
          <dgm:bulletEnabled val="1"/>
        </dgm:presLayoutVars>
      </dgm:prSet>
      <dgm:spPr/>
      <dgm:t>
        <a:bodyPr/>
        <a:lstStyle/>
        <a:p>
          <a:endParaRPr lang="en-US"/>
        </a:p>
      </dgm:t>
    </dgm:pt>
    <dgm:pt modelId="{FDB88284-594E-492C-B64C-3BAA01C02712}" type="pres">
      <dgm:prSet presAssocID="{C4502D10-3B8E-47E4-9596-E9AE4A9AB35E}" presName="bullet5b" presStyleLbl="node1" presStyleIdx="1" presStyleCnt="5"/>
      <dgm:spPr/>
    </dgm:pt>
    <dgm:pt modelId="{781CCB28-6772-4B1F-ACE8-731B35812981}" type="pres">
      <dgm:prSet presAssocID="{C4502D10-3B8E-47E4-9596-E9AE4A9AB35E}" presName="textBox5b" presStyleLbl="revTx" presStyleIdx="1" presStyleCnt="5">
        <dgm:presLayoutVars>
          <dgm:bulletEnabled val="1"/>
        </dgm:presLayoutVars>
      </dgm:prSet>
      <dgm:spPr/>
      <dgm:t>
        <a:bodyPr/>
        <a:lstStyle/>
        <a:p>
          <a:endParaRPr lang="en-US"/>
        </a:p>
      </dgm:t>
    </dgm:pt>
    <dgm:pt modelId="{03AF1CF6-F4A9-44A8-AEE2-DCCEB98A1CCF}" type="pres">
      <dgm:prSet presAssocID="{87AC2053-02A4-4FD6-B115-EC8886C00554}" presName="bullet5c" presStyleLbl="node1" presStyleIdx="2" presStyleCnt="5"/>
      <dgm:spPr/>
    </dgm:pt>
    <dgm:pt modelId="{869A448F-7EA5-4D79-8A8F-562C116DA902}" type="pres">
      <dgm:prSet presAssocID="{87AC2053-02A4-4FD6-B115-EC8886C00554}" presName="textBox5c" presStyleLbl="revTx" presStyleIdx="2" presStyleCnt="5">
        <dgm:presLayoutVars>
          <dgm:bulletEnabled val="1"/>
        </dgm:presLayoutVars>
      </dgm:prSet>
      <dgm:spPr/>
      <dgm:t>
        <a:bodyPr/>
        <a:lstStyle/>
        <a:p>
          <a:endParaRPr lang="en-US"/>
        </a:p>
      </dgm:t>
    </dgm:pt>
    <dgm:pt modelId="{0DC92AEE-1E65-4357-B098-EE7B0C102C56}" type="pres">
      <dgm:prSet presAssocID="{37660178-AF08-41F1-BD71-84DEC290F1E4}" presName="bullet5d" presStyleLbl="node1" presStyleIdx="3" presStyleCnt="5"/>
      <dgm:spPr/>
    </dgm:pt>
    <dgm:pt modelId="{8C576C0A-62A5-4E59-A911-65FF8332D8C1}" type="pres">
      <dgm:prSet presAssocID="{37660178-AF08-41F1-BD71-84DEC290F1E4}" presName="textBox5d" presStyleLbl="revTx" presStyleIdx="3" presStyleCnt="5">
        <dgm:presLayoutVars>
          <dgm:bulletEnabled val="1"/>
        </dgm:presLayoutVars>
      </dgm:prSet>
      <dgm:spPr/>
      <dgm:t>
        <a:bodyPr/>
        <a:lstStyle/>
        <a:p>
          <a:endParaRPr lang="en-US"/>
        </a:p>
      </dgm:t>
    </dgm:pt>
    <dgm:pt modelId="{15EBF0C2-1F78-41FD-B6EC-0F397B7309AD}" type="pres">
      <dgm:prSet presAssocID="{ACB13D77-96F3-423F-B49A-5399A0BEB5D4}" presName="bullet5e" presStyleLbl="node1" presStyleIdx="4" presStyleCnt="5" custLinFactNeighborX="34680" custLinFactNeighborY="-12138"/>
      <dgm:spPr/>
    </dgm:pt>
    <dgm:pt modelId="{A312599D-9EA4-4774-8EAF-E0136D39F101}" type="pres">
      <dgm:prSet presAssocID="{ACB13D77-96F3-423F-B49A-5399A0BEB5D4}" presName="textBox5e" presStyleLbl="revTx" presStyleIdx="4" presStyleCnt="5">
        <dgm:presLayoutVars>
          <dgm:bulletEnabled val="1"/>
        </dgm:presLayoutVars>
      </dgm:prSet>
      <dgm:spPr/>
      <dgm:t>
        <a:bodyPr/>
        <a:lstStyle/>
        <a:p>
          <a:endParaRPr lang="en-US"/>
        </a:p>
      </dgm:t>
    </dgm:pt>
  </dgm:ptLst>
  <dgm:cxnLst>
    <dgm:cxn modelId="{0198A659-3318-40F1-B7E8-174DEC80B0CF}" srcId="{279F2700-3877-4942-9684-9BDBB35A5D47}" destId="{C4502D10-3B8E-47E4-9596-E9AE4A9AB35E}" srcOrd="1" destOrd="0" parTransId="{5F208626-97DE-455F-9042-8B935A5699F2}" sibTransId="{B3980516-665D-49E8-9A2B-F9FCA51B88EB}"/>
    <dgm:cxn modelId="{7D564E75-2A06-47EA-B9FD-A52272E1C4F7}" srcId="{279F2700-3877-4942-9684-9BDBB35A5D47}" destId="{87AC2053-02A4-4FD6-B115-EC8886C00554}" srcOrd="2" destOrd="0" parTransId="{55F902F3-54AF-4D91-8374-8D1F603FB581}" sibTransId="{19B211B4-9535-4CF2-AAC8-DB38D49634A3}"/>
    <dgm:cxn modelId="{3B11DB33-AFD4-43DA-912C-38A126FEAB4D}" srcId="{279F2700-3877-4942-9684-9BDBB35A5D47}" destId="{37660178-AF08-41F1-BD71-84DEC290F1E4}" srcOrd="3" destOrd="0" parTransId="{C62D6410-9C00-41E6-A46E-F64F0AECF775}" sibTransId="{86288B34-759C-4D4A-91D3-F48928666316}"/>
    <dgm:cxn modelId="{AF214D37-92F1-4964-A7F9-7F2F1B250076}" type="presOf" srcId="{7A82D446-925D-411D-AAAF-DC55DF259462}" destId="{67D94733-5891-4229-8F83-54E70E36BF9E}" srcOrd="0" destOrd="0" presId="urn:microsoft.com/office/officeart/2005/8/layout/arrow2"/>
    <dgm:cxn modelId="{1D5DFD41-469A-4A84-83B5-33BB35455B51}" type="presOf" srcId="{87AC2053-02A4-4FD6-B115-EC8886C00554}" destId="{869A448F-7EA5-4D79-8A8F-562C116DA902}" srcOrd="0" destOrd="0" presId="urn:microsoft.com/office/officeart/2005/8/layout/arrow2"/>
    <dgm:cxn modelId="{36052F8E-C6BF-4A52-848D-A39C84D7FE8D}" type="presOf" srcId="{ACB13D77-96F3-423F-B49A-5399A0BEB5D4}" destId="{A312599D-9EA4-4774-8EAF-E0136D39F101}" srcOrd="0" destOrd="0" presId="urn:microsoft.com/office/officeart/2005/8/layout/arrow2"/>
    <dgm:cxn modelId="{A063DEFD-FD29-4A7E-B1A2-6CA77661001E}" type="presOf" srcId="{C4502D10-3B8E-47E4-9596-E9AE4A9AB35E}" destId="{781CCB28-6772-4B1F-ACE8-731B35812981}" srcOrd="0" destOrd="0" presId="urn:microsoft.com/office/officeart/2005/8/layout/arrow2"/>
    <dgm:cxn modelId="{031351C2-7DF9-4DC0-9466-14CED807FE32}" srcId="{279F2700-3877-4942-9684-9BDBB35A5D47}" destId="{ACB13D77-96F3-423F-B49A-5399A0BEB5D4}" srcOrd="4" destOrd="0" parTransId="{487071F9-0523-410A-89B5-261619272D90}" sibTransId="{B9CF4E3E-9A12-4697-8318-E4457E914C82}"/>
    <dgm:cxn modelId="{193431B5-EC0C-46BF-A121-155BF1F3FB73}" type="presOf" srcId="{37660178-AF08-41F1-BD71-84DEC290F1E4}" destId="{8C576C0A-62A5-4E59-A911-65FF8332D8C1}" srcOrd="0" destOrd="0" presId="urn:microsoft.com/office/officeart/2005/8/layout/arrow2"/>
    <dgm:cxn modelId="{089C35E5-8434-49BA-89AD-4B1A2E858DA5}" srcId="{279F2700-3877-4942-9684-9BDBB35A5D47}" destId="{7A82D446-925D-411D-AAAF-DC55DF259462}" srcOrd="0" destOrd="0" parTransId="{43ADD25E-E923-4D35-A0BF-BED032D24F4B}" sibTransId="{E8A33585-9626-43D2-BBE4-8D5EF3801872}"/>
    <dgm:cxn modelId="{52BE9913-33DF-489A-B202-254E5CA775D5}" type="presOf" srcId="{279F2700-3877-4942-9684-9BDBB35A5D47}" destId="{5DC77555-F057-430E-BF80-F0A1A77B3F4A}" srcOrd="0" destOrd="0" presId="urn:microsoft.com/office/officeart/2005/8/layout/arrow2"/>
    <dgm:cxn modelId="{E7B1DF2F-5785-4953-ACB3-19EDA7BB0FAF}" type="presParOf" srcId="{5DC77555-F057-430E-BF80-F0A1A77B3F4A}" destId="{488067A4-0CAB-41AB-A809-750303A96817}" srcOrd="0" destOrd="0" presId="urn:microsoft.com/office/officeart/2005/8/layout/arrow2"/>
    <dgm:cxn modelId="{1D1E0AA4-FAEE-4F71-8955-3857C5ED2B3B}" type="presParOf" srcId="{5DC77555-F057-430E-BF80-F0A1A77B3F4A}" destId="{2D7E1628-6796-4284-92C0-E646149C2EB3}" srcOrd="1" destOrd="0" presId="urn:microsoft.com/office/officeart/2005/8/layout/arrow2"/>
    <dgm:cxn modelId="{128C457B-65DC-4412-AD0E-F22EF560E648}" type="presParOf" srcId="{2D7E1628-6796-4284-92C0-E646149C2EB3}" destId="{146899AD-3664-4823-8FBE-E489CB4FE5F8}" srcOrd="0" destOrd="0" presId="urn:microsoft.com/office/officeart/2005/8/layout/arrow2"/>
    <dgm:cxn modelId="{8A5CB99E-9159-4FC9-9456-5929AFB9D199}" type="presParOf" srcId="{2D7E1628-6796-4284-92C0-E646149C2EB3}" destId="{67D94733-5891-4229-8F83-54E70E36BF9E}" srcOrd="1" destOrd="0" presId="urn:microsoft.com/office/officeart/2005/8/layout/arrow2"/>
    <dgm:cxn modelId="{AA6DDA3F-7D39-41AE-8F5D-EE060ABA500D}" type="presParOf" srcId="{2D7E1628-6796-4284-92C0-E646149C2EB3}" destId="{FDB88284-594E-492C-B64C-3BAA01C02712}" srcOrd="2" destOrd="0" presId="urn:microsoft.com/office/officeart/2005/8/layout/arrow2"/>
    <dgm:cxn modelId="{BA391DD2-1F97-42F1-A622-7FADB032D752}" type="presParOf" srcId="{2D7E1628-6796-4284-92C0-E646149C2EB3}" destId="{781CCB28-6772-4B1F-ACE8-731B35812981}" srcOrd="3" destOrd="0" presId="urn:microsoft.com/office/officeart/2005/8/layout/arrow2"/>
    <dgm:cxn modelId="{42EFB362-BC94-41AF-99EE-00EC842CA974}" type="presParOf" srcId="{2D7E1628-6796-4284-92C0-E646149C2EB3}" destId="{03AF1CF6-F4A9-44A8-AEE2-DCCEB98A1CCF}" srcOrd="4" destOrd="0" presId="urn:microsoft.com/office/officeart/2005/8/layout/arrow2"/>
    <dgm:cxn modelId="{0E200EE9-D217-4F59-85E7-357C3D638C20}" type="presParOf" srcId="{2D7E1628-6796-4284-92C0-E646149C2EB3}" destId="{869A448F-7EA5-4D79-8A8F-562C116DA902}" srcOrd="5" destOrd="0" presId="urn:microsoft.com/office/officeart/2005/8/layout/arrow2"/>
    <dgm:cxn modelId="{A517C1DD-1651-499E-ACD8-2B84A9F259F7}" type="presParOf" srcId="{2D7E1628-6796-4284-92C0-E646149C2EB3}" destId="{0DC92AEE-1E65-4357-B098-EE7B0C102C56}" srcOrd="6" destOrd="0" presId="urn:microsoft.com/office/officeart/2005/8/layout/arrow2"/>
    <dgm:cxn modelId="{BC1F0551-991A-4279-84E6-D43647FEF898}" type="presParOf" srcId="{2D7E1628-6796-4284-92C0-E646149C2EB3}" destId="{8C576C0A-62A5-4E59-A911-65FF8332D8C1}" srcOrd="7" destOrd="0" presId="urn:microsoft.com/office/officeart/2005/8/layout/arrow2"/>
    <dgm:cxn modelId="{95768904-E091-4739-BBA2-AF8504126E55}" type="presParOf" srcId="{2D7E1628-6796-4284-92C0-E646149C2EB3}" destId="{15EBF0C2-1F78-41FD-B6EC-0F397B7309AD}" srcOrd="8" destOrd="0" presId="urn:microsoft.com/office/officeart/2005/8/layout/arrow2"/>
    <dgm:cxn modelId="{BF1C83F7-40AB-4D7A-AC47-85AF9EDDAD11}" type="presParOf" srcId="{2D7E1628-6796-4284-92C0-E646149C2EB3}" destId="{A312599D-9EA4-4774-8EAF-E0136D39F101}"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9F2700-3877-4942-9684-9BDBB35A5D47}" type="doc">
      <dgm:prSet loTypeId="urn:microsoft.com/office/officeart/2005/8/layout/arrow2" loCatId="process" qsTypeId="urn:microsoft.com/office/officeart/2005/8/quickstyle/simple1" qsCatId="simple" csTypeId="urn:microsoft.com/office/officeart/2005/8/colors/accent1_2" csCatId="accent1" phldr="1"/>
      <dgm:spPr/>
    </dgm:pt>
    <dgm:pt modelId="{7A82D446-925D-411D-AAAF-DC55DF259462}">
      <dgm:prSet phldrT="[Text]"/>
      <dgm:spPr/>
      <dgm:t>
        <a:bodyPr/>
        <a:lstStyle/>
        <a:p>
          <a:r>
            <a:rPr lang="en-US" dirty="0"/>
            <a:t>Welcome &amp; Introduction</a:t>
          </a:r>
        </a:p>
      </dgm:t>
    </dgm:pt>
    <dgm:pt modelId="{43ADD25E-E923-4D35-A0BF-BED032D24F4B}" type="parTrans" cxnId="{089C35E5-8434-49BA-89AD-4B1A2E858DA5}">
      <dgm:prSet/>
      <dgm:spPr/>
      <dgm:t>
        <a:bodyPr/>
        <a:lstStyle/>
        <a:p>
          <a:endParaRPr lang="en-US"/>
        </a:p>
      </dgm:t>
    </dgm:pt>
    <dgm:pt modelId="{E8A33585-9626-43D2-BBE4-8D5EF3801872}" type="sibTrans" cxnId="{089C35E5-8434-49BA-89AD-4B1A2E858DA5}">
      <dgm:prSet/>
      <dgm:spPr/>
      <dgm:t>
        <a:bodyPr/>
        <a:lstStyle/>
        <a:p>
          <a:endParaRPr lang="en-US"/>
        </a:p>
      </dgm:t>
    </dgm:pt>
    <dgm:pt modelId="{37660178-AF08-41F1-BD71-84DEC290F1E4}">
      <dgm:prSet phldrT="[Text]"/>
      <dgm:spPr/>
      <dgm:t>
        <a:bodyPr/>
        <a:lstStyle/>
        <a:p>
          <a:r>
            <a:rPr lang="en-US" dirty="0"/>
            <a:t>Role of Education in Culture Change</a:t>
          </a:r>
        </a:p>
      </dgm:t>
    </dgm:pt>
    <dgm:pt modelId="{C62D6410-9C00-41E6-A46E-F64F0AECF775}" type="parTrans" cxnId="{3B11DB33-AFD4-43DA-912C-38A126FEAB4D}">
      <dgm:prSet/>
      <dgm:spPr/>
      <dgm:t>
        <a:bodyPr/>
        <a:lstStyle/>
        <a:p>
          <a:endParaRPr lang="en-US"/>
        </a:p>
      </dgm:t>
    </dgm:pt>
    <dgm:pt modelId="{86288B34-759C-4D4A-91D3-F48928666316}" type="sibTrans" cxnId="{3B11DB33-AFD4-43DA-912C-38A126FEAB4D}">
      <dgm:prSet/>
      <dgm:spPr/>
      <dgm:t>
        <a:bodyPr/>
        <a:lstStyle/>
        <a:p>
          <a:endParaRPr lang="en-US"/>
        </a:p>
      </dgm:t>
    </dgm:pt>
    <dgm:pt modelId="{ACB13D77-96F3-423F-B49A-5399A0BEB5D4}">
      <dgm:prSet phldrT="[Text]"/>
      <dgm:spPr/>
      <dgm:t>
        <a:bodyPr/>
        <a:lstStyle/>
        <a:p>
          <a:r>
            <a:rPr lang="en-US" dirty="0"/>
            <a:t>    Conclusion</a:t>
          </a:r>
        </a:p>
      </dgm:t>
    </dgm:pt>
    <dgm:pt modelId="{487071F9-0523-410A-89B5-261619272D90}" type="parTrans" cxnId="{031351C2-7DF9-4DC0-9466-14CED807FE32}">
      <dgm:prSet/>
      <dgm:spPr/>
      <dgm:t>
        <a:bodyPr/>
        <a:lstStyle/>
        <a:p>
          <a:endParaRPr lang="en-US"/>
        </a:p>
      </dgm:t>
    </dgm:pt>
    <dgm:pt modelId="{B9CF4E3E-9A12-4697-8318-E4457E914C82}" type="sibTrans" cxnId="{031351C2-7DF9-4DC0-9466-14CED807FE32}">
      <dgm:prSet/>
      <dgm:spPr/>
      <dgm:t>
        <a:bodyPr/>
        <a:lstStyle/>
        <a:p>
          <a:endParaRPr lang="en-US"/>
        </a:p>
      </dgm:t>
    </dgm:pt>
    <dgm:pt modelId="{C4502D10-3B8E-47E4-9596-E9AE4A9AB35E}">
      <dgm:prSet phldrT="[Text]"/>
      <dgm:spPr/>
      <dgm:t>
        <a:bodyPr/>
        <a:lstStyle/>
        <a:p>
          <a:r>
            <a:rPr lang="en-US" dirty="0"/>
            <a:t>Definition of Terms/Concepts</a:t>
          </a:r>
        </a:p>
      </dgm:t>
    </dgm:pt>
    <dgm:pt modelId="{5F208626-97DE-455F-9042-8B935A5699F2}" type="parTrans" cxnId="{0198A659-3318-40F1-B7E8-174DEC80B0CF}">
      <dgm:prSet/>
      <dgm:spPr/>
      <dgm:t>
        <a:bodyPr/>
        <a:lstStyle/>
        <a:p>
          <a:endParaRPr lang="en-US"/>
        </a:p>
      </dgm:t>
    </dgm:pt>
    <dgm:pt modelId="{B3980516-665D-49E8-9A2B-F9FCA51B88EB}" type="sibTrans" cxnId="{0198A659-3318-40F1-B7E8-174DEC80B0CF}">
      <dgm:prSet/>
      <dgm:spPr/>
      <dgm:t>
        <a:bodyPr/>
        <a:lstStyle/>
        <a:p>
          <a:endParaRPr lang="en-US"/>
        </a:p>
      </dgm:t>
    </dgm:pt>
    <dgm:pt modelId="{87AC2053-02A4-4FD6-B115-EC8886C00554}">
      <dgm:prSet phldrT="[Text]"/>
      <dgm:spPr/>
      <dgm:t>
        <a:bodyPr/>
        <a:lstStyle/>
        <a:p>
          <a:r>
            <a:rPr lang="en-US" dirty="0"/>
            <a:t>Culture &amp; Education;                                                                                             Culture &amp; Change</a:t>
          </a:r>
        </a:p>
      </dgm:t>
    </dgm:pt>
    <dgm:pt modelId="{55F902F3-54AF-4D91-8374-8D1F603FB581}" type="parTrans" cxnId="{7D564E75-2A06-47EA-B9FD-A52272E1C4F7}">
      <dgm:prSet/>
      <dgm:spPr/>
      <dgm:t>
        <a:bodyPr/>
        <a:lstStyle/>
        <a:p>
          <a:endParaRPr lang="en-US"/>
        </a:p>
      </dgm:t>
    </dgm:pt>
    <dgm:pt modelId="{19B211B4-9535-4CF2-AAC8-DB38D49634A3}" type="sibTrans" cxnId="{7D564E75-2A06-47EA-B9FD-A52272E1C4F7}">
      <dgm:prSet/>
      <dgm:spPr/>
      <dgm:t>
        <a:bodyPr/>
        <a:lstStyle/>
        <a:p>
          <a:endParaRPr lang="en-US"/>
        </a:p>
      </dgm:t>
    </dgm:pt>
    <dgm:pt modelId="{5DC77555-F057-430E-BF80-F0A1A77B3F4A}" type="pres">
      <dgm:prSet presAssocID="{279F2700-3877-4942-9684-9BDBB35A5D47}" presName="arrowDiagram" presStyleCnt="0">
        <dgm:presLayoutVars>
          <dgm:chMax val="5"/>
          <dgm:dir/>
          <dgm:resizeHandles val="exact"/>
        </dgm:presLayoutVars>
      </dgm:prSet>
      <dgm:spPr/>
    </dgm:pt>
    <dgm:pt modelId="{488067A4-0CAB-41AB-A809-750303A96817}" type="pres">
      <dgm:prSet presAssocID="{279F2700-3877-4942-9684-9BDBB35A5D47}" presName="arrow" presStyleLbl="bgShp" presStyleIdx="0" presStyleCnt="1" custLinFactNeighborX="-179" custLinFactNeighborY="-4574"/>
      <dgm:spPr/>
    </dgm:pt>
    <dgm:pt modelId="{2D7E1628-6796-4284-92C0-E646149C2EB3}" type="pres">
      <dgm:prSet presAssocID="{279F2700-3877-4942-9684-9BDBB35A5D47}" presName="arrowDiagram5" presStyleCnt="0"/>
      <dgm:spPr/>
    </dgm:pt>
    <dgm:pt modelId="{146899AD-3664-4823-8FBE-E489CB4FE5F8}" type="pres">
      <dgm:prSet presAssocID="{7A82D446-925D-411D-AAAF-DC55DF259462}" presName="bullet5a" presStyleLbl="node1" presStyleIdx="0" presStyleCnt="5"/>
      <dgm:spPr/>
    </dgm:pt>
    <dgm:pt modelId="{67D94733-5891-4229-8F83-54E70E36BF9E}" type="pres">
      <dgm:prSet presAssocID="{7A82D446-925D-411D-AAAF-DC55DF259462}" presName="textBox5a" presStyleLbl="revTx" presStyleIdx="0" presStyleCnt="5">
        <dgm:presLayoutVars>
          <dgm:bulletEnabled val="1"/>
        </dgm:presLayoutVars>
      </dgm:prSet>
      <dgm:spPr/>
      <dgm:t>
        <a:bodyPr/>
        <a:lstStyle/>
        <a:p>
          <a:endParaRPr lang="en-US"/>
        </a:p>
      </dgm:t>
    </dgm:pt>
    <dgm:pt modelId="{FDB88284-594E-492C-B64C-3BAA01C02712}" type="pres">
      <dgm:prSet presAssocID="{C4502D10-3B8E-47E4-9596-E9AE4A9AB35E}" presName="bullet5b" presStyleLbl="node1" presStyleIdx="1" presStyleCnt="5"/>
      <dgm:spPr/>
    </dgm:pt>
    <dgm:pt modelId="{781CCB28-6772-4B1F-ACE8-731B35812981}" type="pres">
      <dgm:prSet presAssocID="{C4502D10-3B8E-47E4-9596-E9AE4A9AB35E}" presName="textBox5b" presStyleLbl="revTx" presStyleIdx="1" presStyleCnt="5">
        <dgm:presLayoutVars>
          <dgm:bulletEnabled val="1"/>
        </dgm:presLayoutVars>
      </dgm:prSet>
      <dgm:spPr/>
      <dgm:t>
        <a:bodyPr/>
        <a:lstStyle/>
        <a:p>
          <a:endParaRPr lang="en-US"/>
        </a:p>
      </dgm:t>
    </dgm:pt>
    <dgm:pt modelId="{03AF1CF6-F4A9-44A8-AEE2-DCCEB98A1CCF}" type="pres">
      <dgm:prSet presAssocID="{87AC2053-02A4-4FD6-B115-EC8886C00554}" presName="bullet5c" presStyleLbl="node1" presStyleIdx="2" presStyleCnt="5"/>
      <dgm:spPr/>
    </dgm:pt>
    <dgm:pt modelId="{869A448F-7EA5-4D79-8A8F-562C116DA902}" type="pres">
      <dgm:prSet presAssocID="{87AC2053-02A4-4FD6-B115-EC8886C00554}" presName="textBox5c" presStyleLbl="revTx" presStyleIdx="2" presStyleCnt="5">
        <dgm:presLayoutVars>
          <dgm:bulletEnabled val="1"/>
        </dgm:presLayoutVars>
      </dgm:prSet>
      <dgm:spPr/>
      <dgm:t>
        <a:bodyPr/>
        <a:lstStyle/>
        <a:p>
          <a:endParaRPr lang="en-US"/>
        </a:p>
      </dgm:t>
    </dgm:pt>
    <dgm:pt modelId="{0DC92AEE-1E65-4357-B098-EE7B0C102C56}" type="pres">
      <dgm:prSet presAssocID="{37660178-AF08-41F1-BD71-84DEC290F1E4}" presName="bullet5d" presStyleLbl="node1" presStyleIdx="3" presStyleCnt="5"/>
      <dgm:spPr/>
    </dgm:pt>
    <dgm:pt modelId="{8C576C0A-62A5-4E59-A911-65FF8332D8C1}" type="pres">
      <dgm:prSet presAssocID="{37660178-AF08-41F1-BD71-84DEC290F1E4}" presName="textBox5d" presStyleLbl="revTx" presStyleIdx="3" presStyleCnt="5">
        <dgm:presLayoutVars>
          <dgm:bulletEnabled val="1"/>
        </dgm:presLayoutVars>
      </dgm:prSet>
      <dgm:spPr/>
      <dgm:t>
        <a:bodyPr/>
        <a:lstStyle/>
        <a:p>
          <a:endParaRPr lang="en-US"/>
        </a:p>
      </dgm:t>
    </dgm:pt>
    <dgm:pt modelId="{15EBF0C2-1F78-41FD-B6EC-0F397B7309AD}" type="pres">
      <dgm:prSet presAssocID="{ACB13D77-96F3-423F-B49A-5399A0BEB5D4}" presName="bullet5e" presStyleLbl="node1" presStyleIdx="4" presStyleCnt="5" custLinFactNeighborX="34680" custLinFactNeighborY="-12138"/>
      <dgm:spPr/>
    </dgm:pt>
    <dgm:pt modelId="{A312599D-9EA4-4774-8EAF-E0136D39F101}" type="pres">
      <dgm:prSet presAssocID="{ACB13D77-96F3-423F-B49A-5399A0BEB5D4}" presName="textBox5e" presStyleLbl="revTx" presStyleIdx="4" presStyleCnt="5">
        <dgm:presLayoutVars>
          <dgm:bulletEnabled val="1"/>
        </dgm:presLayoutVars>
      </dgm:prSet>
      <dgm:spPr/>
      <dgm:t>
        <a:bodyPr/>
        <a:lstStyle/>
        <a:p>
          <a:endParaRPr lang="en-US"/>
        </a:p>
      </dgm:t>
    </dgm:pt>
  </dgm:ptLst>
  <dgm:cxnLst>
    <dgm:cxn modelId="{90BED606-FCC9-4EA2-B563-0E72DE950EFD}" type="presOf" srcId="{87AC2053-02A4-4FD6-B115-EC8886C00554}" destId="{869A448F-7EA5-4D79-8A8F-562C116DA902}" srcOrd="0" destOrd="0" presId="urn:microsoft.com/office/officeart/2005/8/layout/arrow2"/>
    <dgm:cxn modelId="{3B7A862B-0CD8-4714-8869-8EF6EE870BEB}" type="presOf" srcId="{7A82D446-925D-411D-AAAF-DC55DF259462}" destId="{67D94733-5891-4229-8F83-54E70E36BF9E}" srcOrd="0" destOrd="0" presId="urn:microsoft.com/office/officeart/2005/8/layout/arrow2"/>
    <dgm:cxn modelId="{0198A659-3318-40F1-B7E8-174DEC80B0CF}" srcId="{279F2700-3877-4942-9684-9BDBB35A5D47}" destId="{C4502D10-3B8E-47E4-9596-E9AE4A9AB35E}" srcOrd="1" destOrd="0" parTransId="{5F208626-97DE-455F-9042-8B935A5699F2}" sibTransId="{B3980516-665D-49E8-9A2B-F9FCA51B88EB}"/>
    <dgm:cxn modelId="{78EF5F24-002A-4516-A750-9A2AC0665144}" type="presOf" srcId="{279F2700-3877-4942-9684-9BDBB35A5D47}" destId="{5DC77555-F057-430E-BF80-F0A1A77B3F4A}" srcOrd="0" destOrd="0" presId="urn:microsoft.com/office/officeart/2005/8/layout/arrow2"/>
    <dgm:cxn modelId="{4E7B6A93-B3D4-4EF7-A363-249B2E029537}" type="presOf" srcId="{37660178-AF08-41F1-BD71-84DEC290F1E4}" destId="{8C576C0A-62A5-4E59-A911-65FF8332D8C1}" srcOrd="0" destOrd="0" presId="urn:microsoft.com/office/officeart/2005/8/layout/arrow2"/>
    <dgm:cxn modelId="{3B11DB33-AFD4-43DA-912C-38A126FEAB4D}" srcId="{279F2700-3877-4942-9684-9BDBB35A5D47}" destId="{37660178-AF08-41F1-BD71-84DEC290F1E4}" srcOrd="3" destOrd="0" parTransId="{C62D6410-9C00-41E6-A46E-F64F0AECF775}" sibTransId="{86288B34-759C-4D4A-91D3-F48928666316}"/>
    <dgm:cxn modelId="{0B5FA063-FBBA-497D-BF5C-46C1B8049275}" type="presOf" srcId="{C4502D10-3B8E-47E4-9596-E9AE4A9AB35E}" destId="{781CCB28-6772-4B1F-ACE8-731B35812981}" srcOrd="0" destOrd="0" presId="urn:microsoft.com/office/officeart/2005/8/layout/arrow2"/>
    <dgm:cxn modelId="{541C3F20-5D87-4D92-AAFB-6CFD05247D91}" type="presOf" srcId="{ACB13D77-96F3-423F-B49A-5399A0BEB5D4}" destId="{A312599D-9EA4-4774-8EAF-E0136D39F101}" srcOrd="0" destOrd="0" presId="urn:microsoft.com/office/officeart/2005/8/layout/arrow2"/>
    <dgm:cxn modelId="{7D564E75-2A06-47EA-B9FD-A52272E1C4F7}" srcId="{279F2700-3877-4942-9684-9BDBB35A5D47}" destId="{87AC2053-02A4-4FD6-B115-EC8886C00554}" srcOrd="2" destOrd="0" parTransId="{55F902F3-54AF-4D91-8374-8D1F603FB581}" sibTransId="{19B211B4-9535-4CF2-AAC8-DB38D49634A3}"/>
    <dgm:cxn modelId="{089C35E5-8434-49BA-89AD-4B1A2E858DA5}" srcId="{279F2700-3877-4942-9684-9BDBB35A5D47}" destId="{7A82D446-925D-411D-AAAF-DC55DF259462}" srcOrd="0" destOrd="0" parTransId="{43ADD25E-E923-4D35-A0BF-BED032D24F4B}" sibTransId="{E8A33585-9626-43D2-BBE4-8D5EF3801872}"/>
    <dgm:cxn modelId="{031351C2-7DF9-4DC0-9466-14CED807FE32}" srcId="{279F2700-3877-4942-9684-9BDBB35A5D47}" destId="{ACB13D77-96F3-423F-B49A-5399A0BEB5D4}" srcOrd="4" destOrd="0" parTransId="{487071F9-0523-410A-89B5-261619272D90}" sibTransId="{B9CF4E3E-9A12-4697-8318-E4457E914C82}"/>
    <dgm:cxn modelId="{DA6B65DA-308E-43CF-A317-1D9D20E4BF7D}" type="presParOf" srcId="{5DC77555-F057-430E-BF80-F0A1A77B3F4A}" destId="{488067A4-0CAB-41AB-A809-750303A96817}" srcOrd="0" destOrd="0" presId="urn:microsoft.com/office/officeart/2005/8/layout/arrow2"/>
    <dgm:cxn modelId="{7A5781FB-04FF-4077-BD3C-0A222D0508DD}" type="presParOf" srcId="{5DC77555-F057-430E-BF80-F0A1A77B3F4A}" destId="{2D7E1628-6796-4284-92C0-E646149C2EB3}" srcOrd="1" destOrd="0" presId="urn:microsoft.com/office/officeart/2005/8/layout/arrow2"/>
    <dgm:cxn modelId="{76FABB7B-28CE-46C0-9E2D-99E81A1ADEDE}" type="presParOf" srcId="{2D7E1628-6796-4284-92C0-E646149C2EB3}" destId="{146899AD-3664-4823-8FBE-E489CB4FE5F8}" srcOrd="0" destOrd="0" presId="urn:microsoft.com/office/officeart/2005/8/layout/arrow2"/>
    <dgm:cxn modelId="{A97FC179-02EC-45C5-A929-914AA1169EA1}" type="presParOf" srcId="{2D7E1628-6796-4284-92C0-E646149C2EB3}" destId="{67D94733-5891-4229-8F83-54E70E36BF9E}" srcOrd="1" destOrd="0" presId="urn:microsoft.com/office/officeart/2005/8/layout/arrow2"/>
    <dgm:cxn modelId="{00962708-4797-48A1-9417-DAB35F2758BA}" type="presParOf" srcId="{2D7E1628-6796-4284-92C0-E646149C2EB3}" destId="{FDB88284-594E-492C-B64C-3BAA01C02712}" srcOrd="2" destOrd="0" presId="urn:microsoft.com/office/officeart/2005/8/layout/arrow2"/>
    <dgm:cxn modelId="{0161EE7E-8B7E-439A-828A-C40A8EFB59C6}" type="presParOf" srcId="{2D7E1628-6796-4284-92C0-E646149C2EB3}" destId="{781CCB28-6772-4B1F-ACE8-731B35812981}" srcOrd="3" destOrd="0" presId="urn:microsoft.com/office/officeart/2005/8/layout/arrow2"/>
    <dgm:cxn modelId="{CF857429-8E58-4195-A39D-46BAE3B35C4B}" type="presParOf" srcId="{2D7E1628-6796-4284-92C0-E646149C2EB3}" destId="{03AF1CF6-F4A9-44A8-AEE2-DCCEB98A1CCF}" srcOrd="4" destOrd="0" presId="urn:microsoft.com/office/officeart/2005/8/layout/arrow2"/>
    <dgm:cxn modelId="{5A46BFCC-57F6-43FE-BD12-7BBFB0D83641}" type="presParOf" srcId="{2D7E1628-6796-4284-92C0-E646149C2EB3}" destId="{869A448F-7EA5-4D79-8A8F-562C116DA902}" srcOrd="5" destOrd="0" presId="urn:microsoft.com/office/officeart/2005/8/layout/arrow2"/>
    <dgm:cxn modelId="{6ACBEF25-11F3-4ACC-B5CC-60023B16A3A1}" type="presParOf" srcId="{2D7E1628-6796-4284-92C0-E646149C2EB3}" destId="{0DC92AEE-1E65-4357-B098-EE7B0C102C56}" srcOrd="6" destOrd="0" presId="urn:microsoft.com/office/officeart/2005/8/layout/arrow2"/>
    <dgm:cxn modelId="{558949D0-164A-498F-85DC-292D68A917A5}" type="presParOf" srcId="{2D7E1628-6796-4284-92C0-E646149C2EB3}" destId="{8C576C0A-62A5-4E59-A911-65FF8332D8C1}" srcOrd="7" destOrd="0" presId="urn:microsoft.com/office/officeart/2005/8/layout/arrow2"/>
    <dgm:cxn modelId="{58D8FFBA-426C-4CD7-8135-7253FA4A246B}" type="presParOf" srcId="{2D7E1628-6796-4284-92C0-E646149C2EB3}" destId="{15EBF0C2-1F78-41FD-B6EC-0F397B7309AD}" srcOrd="8" destOrd="0" presId="urn:microsoft.com/office/officeart/2005/8/layout/arrow2"/>
    <dgm:cxn modelId="{43FD99B6-2934-4382-B7F3-DD058BECB506}" type="presParOf" srcId="{2D7E1628-6796-4284-92C0-E646149C2EB3}" destId="{A312599D-9EA4-4774-8EAF-E0136D39F101}"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8097D-A977-4248-BE25-B2742EEAF742}" type="datetimeFigureOut">
              <a:rPr lang="en-US" smtClean="0"/>
              <a:t>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500A7-B462-47C5-A0A6-EF8D76FA9D59}" type="slidenum">
              <a:rPr lang="en-US" smtClean="0"/>
              <a:t>‹#›</a:t>
            </a:fld>
            <a:endParaRPr lang="en-US"/>
          </a:p>
        </p:txBody>
      </p:sp>
    </p:spTree>
    <p:extLst>
      <p:ext uri="{BB962C8B-B14F-4D97-AF65-F5344CB8AC3E}">
        <p14:creationId xmlns:p14="http://schemas.microsoft.com/office/powerpoint/2010/main" val="7988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4FB0B0-31F5-4663-A2AF-0431637678CA}" type="slidenum">
              <a:rPr lang="en-US" smtClean="0"/>
              <a:pPr>
                <a:defRPr/>
              </a:pPr>
              <a:t>23</a:t>
            </a:fld>
            <a:endParaRPr lang="en-US"/>
          </a:p>
        </p:txBody>
      </p:sp>
    </p:spTree>
    <p:extLst>
      <p:ext uri="{BB962C8B-B14F-4D97-AF65-F5344CB8AC3E}">
        <p14:creationId xmlns:p14="http://schemas.microsoft.com/office/powerpoint/2010/main" val="10342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17055D-A4E8-4D35-BBB7-DCC5A07BBBD5}"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97247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4FB0B0-31F5-4663-A2AF-0431637678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42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17055D-A4E8-4D35-BBB7-DCC5A07BB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24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496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3879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21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9677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47446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4789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76528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1957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5635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7872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0092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srcRect/>
          <a:stretch>
            <a:fillRect/>
          </a:stretch>
        </p:blipFill>
        <p:spPr bwMode="auto">
          <a:xfrm>
            <a:off x="211667" y="187325"/>
            <a:ext cx="11768667" cy="6483350"/>
          </a:xfrm>
          <a:prstGeom prst="rect">
            <a:avLst/>
          </a:prstGeom>
          <a:noFill/>
          <a:ln w="9525">
            <a:noFill/>
            <a:miter lim="800000"/>
            <a:headEnd/>
            <a:tailEnd/>
          </a:ln>
        </p:spPr>
      </p:pic>
      <p:sp>
        <p:nvSpPr>
          <p:cNvPr id="2" name="Title 1"/>
          <p:cNvSpPr>
            <a:spLocks noGrp="1"/>
          </p:cNvSpPr>
          <p:nvPr>
            <p:ph type="ctrTitle"/>
          </p:nvPr>
        </p:nvSpPr>
        <p:spPr>
          <a:xfrm>
            <a:off x="2133601" y="2492376"/>
            <a:ext cx="9016999" cy="1470025"/>
          </a:xfrm>
        </p:spPr>
        <p:txBody>
          <a:bodyPr/>
          <a:lstStyle>
            <a:lvl1pPr algn="r">
              <a:defRPr sz="4400"/>
            </a:lvl1pPr>
          </a:lstStyle>
          <a:p>
            <a:r>
              <a:rPr lang="x-none"/>
              <a:t>Click to edit Master title style</a:t>
            </a:r>
            <a:endParaRPr/>
          </a:p>
        </p:txBody>
      </p:sp>
      <p:sp>
        <p:nvSpPr>
          <p:cNvPr id="3" name="Subtitle 2"/>
          <p:cNvSpPr>
            <a:spLocks noGrp="1"/>
          </p:cNvSpPr>
          <p:nvPr>
            <p:ph type="subTitle" idx="1"/>
          </p:nvPr>
        </p:nvSpPr>
        <p:spPr>
          <a:xfrm>
            <a:off x="2133602" y="3966882"/>
            <a:ext cx="901699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5" name="Slide Number Placeholder 5"/>
          <p:cNvSpPr>
            <a:spLocks noGrp="1"/>
          </p:cNvSpPr>
          <p:nvPr>
            <p:ph type="sldNum" sz="quarter" idx="10"/>
          </p:nvPr>
        </p:nvSpPr>
        <p:spPr/>
        <p:txBody>
          <a:bodyPr/>
          <a:lstStyle>
            <a:lvl1pPr>
              <a:defRPr/>
            </a:lvl1pPr>
          </a:lstStyle>
          <a:p>
            <a:pPr>
              <a:defRPr/>
            </a:pPr>
            <a:fld id="{7F721D91-FDD3-49AF-A5A6-EAAF2E8A06E3}" type="slidenum">
              <a:rPr lang="en-US"/>
              <a:pPr>
                <a:defRPr/>
              </a:pPr>
              <a:t>‹#›</a:t>
            </a:fld>
            <a:endParaRPr lang="en-US"/>
          </a:p>
        </p:txBody>
      </p:sp>
      <p:sp>
        <p:nvSpPr>
          <p:cNvPr id="6" name="Date Placeholder 3"/>
          <p:cNvSpPr>
            <a:spLocks noGrp="1"/>
          </p:cNvSpPr>
          <p:nvPr>
            <p:ph type="dt" sz="half" idx="11"/>
          </p:nvPr>
        </p:nvSpPr>
        <p:spPr/>
        <p:txBody>
          <a:bodyPr/>
          <a:lstStyle>
            <a:lvl1pPr>
              <a:defRPr/>
            </a:lvl1pPr>
          </a:lstStyle>
          <a:p>
            <a:pPr>
              <a:defRPr/>
            </a:pPr>
            <a:fld id="{5B091C25-0C2B-42E6-8CB6-8FB60AA77E92}" type="datetime1">
              <a:rPr lang="en-US"/>
              <a:pPr>
                <a:defRPr/>
              </a:pPr>
              <a:t>2/5/2020</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21208020"/>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srcRect/>
          <a:stretch>
            <a:fillRect/>
          </a:stretch>
        </p:blipFill>
        <p:spPr bwMode="auto">
          <a:xfrm>
            <a:off x="201085" y="187326"/>
            <a:ext cx="11770783" cy="6481763"/>
          </a:xfrm>
          <a:prstGeom prst="rect">
            <a:avLst/>
          </a:prstGeom>
          <a:noFill/>
          <a:ln w="9525">
            <a:noFill/>
            <a:miter lim="800000"/>
            <a:headEnd/>
            <a:tailEnd/>
          </a:ln>
        </p:spPr>
      </p:pic>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idx="1"/>
          </p:nvPr>
        </p:nvSpPr>
        <p:spPr/>
        <p:txBody>
          <a:bodyPr/>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3"/>
          <p:cNvSpPr>
            <a:spLocks noGrp="1"/>
          </p:cNvSpPr>
          <p:nvPr>
            <p:ph type="dt" sz="half" idx="10"/>
          </p:nvPr>
        </p:nvSpPr>
        <p:spPr/>
        <p:txBody>
          <a:bodyPr/>
          <a:lstStyle>
            <a:lvl1pPr>
              <a:defRPr/>
            </a:lvl1pPr>
          </a:lstStyle>
          <a:p>
            <a:pPr>
              <a:defRPr/>
            </a:pPr>
            <a:fld id="{A17C2D0B-E7D2-438A-9C90-71F85A413687}" type="datetime1">
              <a:rPr lang="en-US"/>
              <a:pPr>
                <a:defRPr/>
              </a:pPr>
              <a:t>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44CF93-314F-4AF2-AD80-79E5DF3FE44F}" type="slidenum">
              <a:rPr lang="en-US"/>
              <a:pPr>
                <a:defRPr/>
              </a:pPr>
              <a:t>‹#›</a:t>
            </a:fld>
            <a:endParaRPr lang="en-US"/>
          </a:p>
        </p:txBody>
      </p:sp>
    </p:spTree>
    <p:extLst>
      <p:ext uri="{BB962C8B-B14F-4D97-AF65-F5344CB8AC3E}">
        <p14:creationId xmlns:p14="http://schemas.microsoft.com/office/powerpoint/2010/main" val="1526497265"/>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srcRect/>
          <a:stretch>
            <a:fillRect/>
          </a:stretch>
        </p:blipFill>
        <p:spPr bwMode="auto">
          <a:xfrm>
            <a:off x="211667" y="187325"/>
            <a:ext cx="11768667" cy="6483350"/>
          </a:xfrm>
          <a:prstGeom prst="rect">
            <a:avLst/>
          </a:prstGeom>
          <a:noFill/>
          <a:ln w="9525">
            <a:noFill/>
            <a:miter lim="800000"/>
            <a:headEnd/>
            <a:tailEnd/>
          </a:ln>
        </p:spPr>
      </p:pic>
      <p:sp>
        <p:nvSpPr>
          <p:cNvPr id="2" name="Title 1"/>
          <p:cNvSpPr>
            <a:spLocks noGrp="1"/>
          </p:cNvSpPr>
          <p:nvPr>
            <p:ph type="title"/>
          </p:nvPr>
        </p:nvSpPr>
        <p:spPr>
          <a:xfrm>
            <a:off x="1039285" y="2591361"/>
            <a:ext cx="10111316" cy="1362075"/>
          </a:xfrm>
        </p:spPr>
        <p:txBody>
          <a:bodyPr>
            <a:noAutofit/>
          </a:bodyPr>
          <a:lstStyle>
            <a:lvl1pPr algn="l">
              <a:defRPr sz="4400" b="1" cap="none" baseline="0">
                <a:solidFill>
                  <a:schemeClr val="bg1"/>
                </a:solidFill>
              </a:defRPr>
            </a:lvl1pPr>
          </a:lstStyle>
          <a:p>
            <a:r>
              <a:rPr lang="x-none"/>
              <a:t>Click to edit Master title style</a:t>
            </a:r>
            <a:endParaRPr/>
          </a:p>
        </p:txBody>
      </p:sp>
      <p:sp>
        <p:nvSpPr>
          <p:cNvPr id="3" name="Text Placeholder 2"/>
          <p:cNvSpPr>
            <a:spLocks noGrp="1"/>
          </p:cNvSpPr>
          <p:nvPr>
            <p:ph type="body" idx="1"/>
          </p:nvPr>
        </p:nvSpPr>
        <p:spPr>
          <a:xfrm>
            <a:off x="1039285" y="3950355"/>
            <a:ext cx="10111316" cy="1500187"/>
          </a:xfrm>
        </p:spPr>
        <p:txBody>
          <a:bodyPr/>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5" name="Date Placeholder 3"/>
          <p:cNvSpPr>
            <a:spLocks noGrp="1"/>
          </p:cNvSpPr>
          <p:nvPr>
            <p:ph type="dt" sz="half" idx="10"/>
          </p:nvPr>
        </p:nvSpPr>
        <p:spPr/>
        <p:txBody>
          <a:bodyPr/>
          <a:lstStyle>
            <a:lvl1pPr>
              <a:defRPr/>
            </a:lvl1pPr>
          </a:lstStyle>
          <a:p>
            <a:pPr>
              <a:defRPr/>
            </a:pPr>
            <a:fld id="{AAEC1861-800D-44AF-9432-FD1A0A4BEC40}" type="datetime1">
              <a:rPr lang="en-US"/>
              <a:pPr>
                <a:defRPr/>
              </a:pPr>
              <a:t>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B0A25E-C3C6-4DA2-A3BC-37E509D57369}" type="slidenum">
              <a:rPr lang="en-US"/>
              <a:pPr>
                <a:defRPr/>
              </a:pPr>
              <a:t>‹#›</a:t>
            </a:fld>
            <a:endParaRPr lang="en-US"/>
          </a:p>
        </p:txBody>
      </p:sp>
    </p:spTree>
    <p:extLst>
      <p:ext uri="{BB962C8B-B14F-4D97-AF65-F5344CB8AC3E}">
        <p14:creationId xmlns:p14="http://schemas.microsoft.com/office/powerpoint/2010/main" val="111619783"/>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srcRect/>
          <a:stretch>
            <a:fillRect/>
          </a:stretch>
        </p:blipFill>
        <p:spPr bwMode="auto">
          <a:xfrm>
            <a:off x="201085" y="187326"/>
            <a:ext cx="11770783" cy="6481763"/>
          </a:xfrm>
          <a:prstGeom prst="rect">
            <a:avLst/>
          </a:prstGeom>
          <a:noFill/>
          <a:ln w="9525">
            <a:noFill/>
            <a:miter lim="800000"/>
            <a:headEnd/>
            <a:tailEnd/>
          </a:ln>
        </p:spPr>
      </p:pic>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sz="half" idx="1"/>
          </p:nvPr>
        </p:nvSpPr>
        <p:spPr>
          <a:xfrm>
            <a:off x="1039283"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Content Placeholder 3"/>
          <p:cNvSpPr>
            <a:spLocks noGrp="1"/>
          </p:cNvSpPr>
          <p:nvPr>
            <p:ph sz="half" idx="2"/>
          </p:nvPr>
        </p:nvSpPr>
        <p:spPr>
          <a:xfrm>
            <a:off x="6251388"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6" name="Date Placeholder 4"/>
          <p:cNvSpPr>
            <a:spLocks noGrp="1"/>
          </p:cNvSpPr>
          <p:nvPr>
            <p:ph type="dt" sz="half" idx="10"/>
          </p:nvPr>
        </p:nvSpPr>
        <p:spPr/>
        <p:txBody>
          <a:bodyPr/>
          <a:lstStyle>
            <a:lvl1pPr>
              <a:defRPr/>
            </a:lvl1pPr>
          </a:lstStyle>
          <a:p>
            <a:pPr>
              <a:defRPr/>
            </a:pPr>
            <a:fld id="{3DEF1F2E-984C-446E-B81A-4417E9312E11}" type="datetime1">
              <a:rPr lang="en-US"/>
              <a:pPr>
                <a:defRPr/>
              </a:pPr>
              <a:t>2/5/2020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055DAF9-65CB-4DA5-9FA9-B40D65E39295}" type="slidenum">
              <a:rPr lang="en-US"/>
              <a:pPr>
                <a:defRPr/>
              </a:pPr>
              <a:t>‹#›</a:t>
            </a:fld>
            <a:endParaRPr lang="en-US"/>
          </a:p>
        </p:txBody>
      </p:sp>
    </p:spTree>
    <p:extLst>
      <p:ext uri="{BB962C8B-B14F-4D97-AF65-F5344CB8AC3E}">
        <p14:creationId xmlns:p14="http://schemas.microsoft.com/office/powerpoint/2010/main" val="3092467332"/>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srcRect/>
          <a:stretch>
            <a:fillRect/>
          </a:stretch>
        </p:blipFill>
        <p:spPr bwMode="auto">
          <a:xfrm>
            <a:off x="201085" y="187326"/>
            <a:ext cx="11770783" cy="6481763"/>
          </a:xfrm>
          <a:prstGeom prst="rect">
            <a:avLst/>
          </a:prstGeom>
          <a:noFill/>
          <a:ln w="9525">
            <a:noFill/>
            <a:miter lim="800000"/>
            <a:headEnd/>
            <a:tailEnd/>
          </a:ln>
        </p:spPr>
      </p:pic>
      <p:cxnSp>
        <p:nvCxnSpPr>
          <p:cNvPr id="8" name="Straight Connector 7"/>
          <p:cNvCxnSpPr/>
          <p:nvPr/>
        </p:nvCxnSpPr>
        <p:spPr>
          <a:xfrm>
            <a:off x="1166284" y="2286000"/>
            <a:ext cx="47498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21968" y="2286000"/>
            <a:ext cx="475403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66284" y="2286000"/>
            <a:ext cx="47498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21968" y="2286000"/>
            <a:ext cx="475403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39285" y="381000"/>
            <a:ext cx="10111316" cy="1044388"/>
          </a:xfrm>
        </p:spPr>
        <p:txBody>
          <a:bodyPr/>
          <a:lstStyle>
            <a:lvl1pPr>
              <a:defRPr/>
            </a:lvl1pPr>
          </a:lstStyle>
          <a:p>
            <a:r>
              <a:rPr lang="x-none"/>
              <a:t>Click to edit Master title style</a:t>
            </a:r>
            <a:endParaRPr/>
          </a:p>
        </p:txBody>
      </p:sp>
      <p:sp>
        <p:nvSpPr>
          <p:cNvPr id="3" name="Text Placeholder 2"/>
          <p:cNvSpPr>
            <a:spLocks noGrp="1"/>
          </p:cNvSpPr>
          <p:nvPr>
            <p:ph type="body" idx="1"/>
          </p:nvPr>
        </p:nvSpPr>
        <p:spPr>
          <a:xfrm>
            <a:off x="1039284" y="1438835"/>
            <a:ext cx="48768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1039284" y="2362200"/>
            <a:ext cx="48768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Text Placeholder 4"/>
          <p:cNvSpPr>
            <a:spLocks noGrp="1"/>
          </p:cNvSpPr>
          <p:nvPr>
            <p:ph type="body" sz="quarter" idx="3"/>
          </p:nvPr>
        </p:nvSpPr>
        <p:spPr>
          <a:xfrm>
            <a:off x="6273800" y="1438835"/>
            <a:ext cx="48768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273800" y="2362200"/>
            <a:ext cx="48768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2" name="Date Placeholder 6"/>
          <p:cNvSpPr>
            <a:spLocks noGrp="1"/>
          </p:cNvSpPr>
          <p:nvPr>
            <p:ph type="dt" sz="half" idx="10"/>
          </p:nvPr>
        </p:nvSpPr>
        <p:spPr/>
        <p:txBody>
          <a:bodyPr/>
          <a:lstStyle>
            <a:lvl1pPr>
              <a:defRPr/>
            </a:lvl1pPr>
          </a:lstStyle>
          <a:p>
            <a:pPr>
              <a:defRPr/>
            </a:pPr>
            <a:fld id="{66CFCF80-AEE2-4B08-963B-977CF20857EA}" type="datetime1">
              <a:rPr lang="en-US"/>
              <a:pPr>
                <a:defRPr/>
              </a:pPr>
              <a:t>2/5/2020</a:t>
            </a:fld>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pPr>
              <a:defRPr/>
            </a:pPr>
            <a:fld id="{954079D5-3BD0-4D01-AA5D-B7BA46B231F1}" type="slidenum">
              <a:rPr lang="en-US"/>
              <a:pPr>
                <a:defRPr/>
              </a:pPr>
              <a:t>‹#›</a:t>
            </a:fld>
            <a:endParaRPr lang="en-US"/>
          </a:p>
        </p:txBody>
      </p:sp>
    </p:spTree>
    <p:extLst>
      <p:ext uri="{BB962C8B-B14F-4D97-AF65-F5344CB8AC3E}">
        <p14:creationId xmlns:p14="http://schemas.microsoft.com/office/powerpoint/2010/main" val="4228715668"/>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srcRect/>
          <a:stretch>
            <a:fillRect/>
          </a:stretch>
        </p:blipFill>
        <p:spPr bwMode="auto">
          <a:xfrm>
            <a:off x="201085" y="187326"/>
            <a:ext cx="11770783" cy="6481763"/>
          </a:xfrm>
          <a:prstGeom prst="rect">
            <a:avLst/>
          </a:prstGeom>
          <a:noFill/>
          <a:ln w="9525">
            <a:noFill/>
            <a:miter lim="800000"/>
            <a:headEnd/>
            <a:tailEnd/>
          </a:ln>
        </p:spPr>
      </p:pic>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sz="half" idx="1"/>
          </p:nvPr>
        </p:nvSpPr>
        <p:spPr>
          <a:xfrm>
            <a:off x="1039283" y="1828801"/>
            <a:ext cx="10113435"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0" name="Content Placeholder 2"/>
          <p:cNvSpPr>
            <a:spLocks noGrp="1"/>
          </p:cNvSpPr>
          <p:nvPr>
            <p:ph sz="half" idx="13"/>
          </p:nvPr>
        </p:nvSpPr>
        <p:spPr>
          <a:xfrm>
            <a:off x="1039283" y="3991816"/>
            <a:ext cx="10113435"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6" name="Date Placeholder 4"/>
          <p:cNvSpPr>
            <a:spLocks noGrp="1"/>
          </p:cNvSpPr>
          <p:nvPr>
            <p:ph type="dt" sz="half" idx="14"/>
          </p:nvPr>
        </p:nvSpPr>
        <p:spPr/>
        <p:txBody>
          <a:bodyPr/>
          <a:lstStyle>
            <a:lvl1pPr>
              <a:defRPr/>
            </a:lvl1pPr>
          </a:lstStyle>
          <a:p>
            <a:pPr>
              <a:defRPr/>
            </a:pPr>
            <a:fld id="{A0ADD9C6-AC0C-4F65-B6DD-422B08294553}" type="datetime1">
              <a:rPr lang="en-US"/>
              <a:pPr>
                <a:defRPr/>
              </a:pPr>
              <a:t>2/5/2020</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8FD805DD-E297-4CE7-A896-A273AF0CA80D}" type="slidenum">
              <a:rPr lang="en-US"/>
              <a:pPr>
                <a:defRPr/>
              </a:pPr>
              <a:t>‹#›</a:t>
            </a:fld>
            <a:endParaRPr lang="en-US"/>
          </a:p>
        </p:txBody>
      </p:sp>
    </p:spTree>
    <p:extLst>
      <p:ext uri="{BB962C8B-B14F-4D97-AF65-F5344CB8AC3E}">
        <p14:creationId xmlns:p14="http://schemas.microsoft.com/office/powerpoint/2010/main" val="3700634967"/>
      </p:ext>
    </p:extLst>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srcRect/>
          <a:stretch>
            <a:fillRect/>
          </a:stretch>
        </p:blipFill>
        <p:spPr bwMode="auto">
          <a:xfrm>
            <a:off x="201085" y="187326"/>
            <a:ext cx="11770783" cy="6481763"/>
          </a:xfrm>
          <a:prstGeom prst="rect">
            <a:avLst/>
          </a:prstGeom>
          <a:noFill/>
          <a:ln w="9525">
            <a:noFill/>
            <a:miter lim="800000"/>
            <a:headEnd/>
            <a:tailEnd/>
          </a:ln>
        </p:spPr>
      </p:pic>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sz="half" idx="1"/>
          </p:nvPr>
        </p:nvSpPr>
        <p:spPr>
          <a:xfrm>
            <a:off x="6281271"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0" name="Content Placeholder 2"/>
          <p:cNvSpPr>
            <a:spLocks noGrp="1"/>
          </p:cNvSpPr>
          <p:nvPr>
            <p:ph sz="half" idx="13"/>
          </p:nvPr>
        </p:nvSpPr>
        <p:spPr>
          <a:xfrm>
            <a:off x="6281271"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1" name="Content Placeholder 2"/>
          <p:cNvSpPr>
            <a:spLocks noGrp="1"/>
          </p:cNvSpPr>
          <p:nvPr>
            <p:ph sz="half" idx="14"/>
          </p:nvPr>
        </p:nvSpPr>
        <p:spPr>
          <a:xfrm>
            <a:off x="1039283"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7" name="Date Placeholder 4"/>
          <p:cNvSpPr>
            <a:spLocks noGrp="1"/>
          </p:cNvSpPr>
          <p:nvPr>
            <p:ph type="dt" sz="half" idx="15"/>
          </p:nvPr>
        </p:nvSpPr>
        <p:spPr/>
        <p:txBody>
          <a:bodyPr/>
          <a:lstStyle>
            <a:lvl1pPr>
              <a:defRPr/>
            </a:lvl1pPr>
          </a:lstStyle>
          <a:p>
            <a:pPr>
              <a:defRPr/>
            </a:pPr>
            <a:fld id="{5046F1F9-8E72-44CE-9992-4F45057207F0}" type="datetime1">
              <a:rPr lang="en-US"/>
              <a:pPr>
                <a:defRPr/>
              </a:pPr>
              <a:t>2/5/2020</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003D3A76-2523-446F-91D3-AEC473987888}" type="slidenum">
              <a:rPr lang="en-US"/>
              <a:pPr>
                <a:defRPr/>
              </a:pPr>
              <a:t>‹#›</a:t>
            </a:fld>
            <a:endParaRPr lang="en-US"/>
          </a:p>
        </p:txBody>
      </p:sp>
    </p:spTree>
    <p:extLst>
      <p:ext uri="{BB962C8B-B14F-4D97-AF65-F5344CB8AC3E}">
        <p14:creationId xmlns:p14="http://schemas.microsoft.com/office/powerpoint/2010/main" val="3379505981"/>
      </p:ext>
    </p:extLst>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srcRect/>
          <a:stretch>
            <a:fillRect/>
          </a:stretch>
        </p:blipFill>
        <p:spPr bwMode="auto">
          <a:xfrm>
            <a:off x="201085" y="187326"/>
            <a:ext cx="11770783" cy="6481763"/>
          </a:xfrm>
          <a:prstGeom prst="rect">
            <a:avLst/>
          </a:prstGeom>
          <a:noFill/>
          <a:ln w="9525">
            <a:noFill/>
            <a:miter lim="800000"/>
            <a:headEnd/>
            <a:tailEnd/>
          </a:ln>
        </p:spPr>
      </p:pic>
      <p:sp>
        <p:nvSpPr>
          <p:cNvPr id="2" name="Title 1"/>
          <p:cNvSpPr>
            <a:spLocks noGrp="1"/>
          </p:cNvSpPr>
          <p:nvPr>
            <p:ph type="title"/>
          </p:nvPr>
        </p:nvSpPr>
        <p:spPr/>
        <p:txBody>
          <a:bodyPr/>
          <a:lstStyle/>
          <a:p>
            <a:r>
              <a:rPr lang="x-none"/>
              <a:t>Click to edit Master title style</a:t>
            </a:r>
            <a:endParaRPr/>
          </a:p>
        </p:txBody>
      </p:sp>
      <p:sp>
        <p:nvSpPr>
          <p:cNvPr id="12" name="Content Placeholder 2"/>
          <p:cNvSpPr>
            <a:spLocks noGrp="1"/>
          </p:cNvSpPr>
          <p:nvPr>
            <p:ph sz="half" idx="14"/>
          </p:nvPr>
        </p:nvSpPr>
        <p:spPr>
          <a:xfrm>
            <a:off x="1039284"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3" name="Content Placeholder 2"/>
          <p:cNvSpPr>
            <a:spLocks noGrp="1"/>
          </p:cNvSpPr>
          <p:nvPr>
            <p:ph sz="half" idx="15"/>
          </p:nvPr>
        </p:nvSpPr>
        <p:spPr>
          <a:xfrm>
            <a:off x="1039284"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4" name="Content Placeholder 2"/>
          <p:cNvSpPr>
            <a:spLocks noGrp="1"/>
          </p:cNvSpPr>
          <p:nvPr>
            <p:ph sz="half" idx="1"/>
          </p:nvPr>
        </p:nvSpPr>
        <p:spPr>
          <a:xfrm>
            <a:off x="6281271"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5" name="Content Placeholder 2"/>
          <p:cNvSpPr>
            <a:spLocks noGrp="1"/>
          </p:cNvSpPr>
          <p:nvPr>
            <p:ph sz="half" idx="13"/>
          </p:nvPr>
        </p:nvSpPr>
        <p:spPr>
          <a:xfrm>
            <a:off x="6281271"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8" name="Date Placeholder 4"/>
          <p:cNvSpPr>
            <a:spLocks noGrp="1"/>
          </p:cNvSpPr>
          <p:nvPr>
            <p:ph type="dt" sz="half" idx="16"/>
          </p:nvPr>
        </p:nvSpPr>
        <p:spPr/>
        <p:txBody>
          <a:bodyPr/>
          <a:lstStyle>
            <a:lvl1pPr>
              <a:defRPr/>
            </a:lvl1pPr>
          </a:lstStyle>
          <a:p>
            <a:pPr>
              <a:defRPr/>
            </a:pPr>
            <a:fld id="{8EA6803D-CFD9-4931-A104-A1F5FB8F2DC0}" type="datetime1">
              <a:rPr lang="en-US"/>
              <a:pPr>
                <a:defRPr/>
              </a:pPr>
              <a:t>2/5/2020</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87038326-29E1-4BAB-8700-10484A217F89}" type="slidenum">
              <a:rPr lang="en-US"/>
              <a:pPr>
                <a:defRPr/>
              </a:pPr>
              <a:t>‹#›</a:t>
            </a:fld>
            <a:endParaRPr lang="en-US"/>
          </a:p>
        </p:txBody>
      </p:sp>
    </p:spTree>
    <p:extLst>
      <p:ext uri="{BB962C8B-B14F-4D97-AF65-F5344CB8AC3E}">
        <p14:creationId xmlns:p14="http://schemas.microsoft.com/office/powerpoint/2010/main" val="1432158158"/>
      </p:ext>
    </p:extLst>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srcRect/>
          <a:stretch>
            <a:fillRect/>
          </a:stretch>
        </p:blipFill>
        <p:spPr bwMode="auto">
          <a:xfrm>
            <a:off x="201085" y="187326"/>
            <a:ext cx="11770783" cy="6481763"/>
          </a:xfrm>
          <a:prstGeom prst="rect">
            <a:avLst/>
          </a:prstGeom>
          <a:noFill/>
          <a:ln w="9525">
            <a:noFill/>
            <a:miter lim="800000"/>
            <a:headEnd/>
            <a:tailEnd/>
          </a:ln>
        </p:spPr>
      </p:pic>
      <p:sp>
        <p:nvSpPr>
          <p:cNvPr id="2" name="Title 1"/>
          <p:cNvSpPr>
            <a:spLocks noGrp="1"/>
          </p:cNvSpPr>
          <p:nvPr>
            <p:ph type="title"/>
          </p:nvPr>
        </p:nvSpPr>
        <p:spPr/>
        <p:txBody>
          <a:bodyPr/>
          <a:lstStyle/>
          <a:p>
            <a:r>
              <a:rPr lang="x-none"/>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D5AB98AE-319C-4D0B-91AE-0BA1065B11CF}" type="datetime1">
              <a:rPr lang="en-US"/>
              <a:pPr>
                <a:defRPr/>
              </a:pPr>
              <a:t>2/5/2020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9F14196-EE30-4CEE-9B8B-481A3F221938}" type="slidenum">
              <a:rPr lang="en-US"/>
              <a:pPr>
                <a:defRPr/>
              </a:pPr>
              <a:t>‹#›</a:t>
            </a:fld>
            <a:endParaRPr lang="en-US"/>
          </a:p>
        </p:txBody>
      </p:sp>
    </p:spTree>
    <p:extLst>
      <p:ext uri="{BB962C8B-B14F-4D97-AF65-F5344CB8AC3E}">
        <p14:creationId xmlns:p14="http://schemas.microsoft.com/office/powerpoint/2010/main" val="2429947422"/>
      </p:ext>
    </p:extLst>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srcRect/>
          <a:stretch>
            <a:fillRect/>
          </a:stretch>
        </p:blipFill>
        <p:spPr bwMode="auto">
          <a:xfrm>
            <a:off x="201085" y="187326"/>
            <a:ext cx="11770783" cy="648176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5532A8B5-C253-4360-92C3-B3CC068060AF}" type="datetime1">
              <a:rPr lang="en-US"/>
              <a:pPr>
                <a:defRPr/>
              </a:pPr>
              <a:t>2/5/2020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B7F9E056-DCC2-4F5D-AF01-B729EC6C0F38}" type="slidenum">
              <a:rPr lang="en-US"/>
              <a:pPr>
                <a:defRPr/>
              </a:pPr>
              <a:t>‹#›</a:t>
            </a:fld>
            <a:endParaRPr lang="en-US"/>
          </a:p>
        </p:txBody>
      </p:sp>
    </p:spTree>
    <p:extLst>
      <p:ext uri="{BB962C8B-B14F-4D97-AF65-F5344CB8AC3E}">
        <p14:creationId xmlns:p14="http://schemas.microsoft.com/office/powerpoint/2010/main" val="3082849136"/>
      </p:ext>
    </p:extLst>
  </p:cSld>
  <p:clrMapOvr>
    <a:masterClrMapping/>
  </p:clrMapOvr>
  <p:transition spd="slow">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srcRect/>
          <a:stretch>
            <a:fillRect/>
          </a:stretch>
        </p:blipFill>
        <p:spPr bwMode="auto">
          <a:xfrm>
            <a:off x="211667" y="187325"/>
            <a:ext cx="11768667" cy="6483350"/>
          </a:xfrm>
          <a:prstGeom prst="rect">
            <a:avLst/>
          </a:prstGeom>
          <a:noFill/>
          <a:ln w="9525">
            <a:noFill/>
            <a:miter lim="800000"/>
            <a:headEnd/>
            <a:tailEnd/>
          </a:ln>
        </p:spPr>
      </p:pic>
      <p:sp>
        <p:nvSpPr>
          <p:cNvPr id="2" name="Title 1"/>
          <p:cNvSpPr>
            <a:spLocks noGrp="1"/>
          </p:cNvSpPr>
          <p:nvPr>
            <p:ph type="title"/>
          </p:nvPr>
        </p:nvSpPr>
        <p:spPr>
          <a:xfrm>
            <a:off x="1039285" y="590550"/>
            <a:ext cx="4876800" cy="1162050"/>
          </a:xfrm>
        </p:spPr>
        <p:txBody>
          <a:bodyPr/>
          <a:lstStyle>
            <a:lvl1pPr algn="ctr">
              <a:defRPr sz="3600" b="0"/>
            </a:lvl1pPr>
          </a:lstStyle>
          <a:p>
            <a:r>
              <a:rPr lang="x-none"/>
              <a:t>Click to edit Master title style</a:t>
            </a:r>
            <a:endParaRPr/>
          </a:p>
        </p:txBody>
      </p:sp>
      <p:sp>
        <p:nvSpPr>
          <p:cNvPr id="3" name="Content Placeholder 2"/>
          <p:cNvSpPr>
            <a:spLocks noGrp="1"/>
          </p:cNvSpPr>
          <p:nvPr>
            <p:ph idx="1"/>
          </p:nvPr>
        </p:nvSpPr>
        <p:spPr>
          <a:xfrm>
            <a:off x="6257364" y="739589"/>
            <a:ext cx="48768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Text Placeholder 3"/>
          <p:cNvSpPr>
            <a:spLocks noGrp="1"/>
          </p:cNvSpPr>
          <p:nvPr>
            <p:ph type="body" sz="half" idx="2"/>
          </p:nvPr>
        </p:nvSpPr>
        <p:spPr>
          <a:xfrm>
            <a:off x="1039285" y="1816100"/>
            <a:ext cx="48768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6" name="Date Placeholder 4"/>
          <p:cNvSpPr>
            <a:spLocks noGrp="1"/>
          </p:cNvSpPr>
          <p:nvPr>
            <p:ph type="dt" sz="half" idx="10"/>
          </p:nvPr>
        </p:nvSpPr>
        <p:spPr/>
        <p:txBody>
          <a:bodyPr/>
          <a:lstStyle>
            <a:lvl1pPr>
              <a:defRPr/>
            </a:lvl1pPr>
          </a:lstStyle>
          <a:p>
            <a:pPr>
              <a:defRPr/>
            </a:pPr>
            <a:fld id="{5BEF3C7D-7C31-40FD-9A9A-311830FEFDF3}" type="datetime1">
              <a:rPr lang="en-US"/>
              <a:pPr>
                <a:defRPr/>
              </a:pPr>
              <a:t>2/5/2020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CF1D26B-ABE5-4659-959E-B6D5FEEAE51E}" type="slidenum">
              <a:rPr lang="en-US"/>
              <a:pPr>
                <a:defRPr/>
              </a:pPr>
              <a:t>‹#›</a:t>
            </a:fld>
            <a:endParaRPr lang="en-US"/>
          </a:p>
        </p:txBody>
      </p:sp>
    </p:spTree>
    <p:extLst>
      <p:ext uri="{BB962C8B-B14F-4D97-AF65-F5344CB8AC3E}">
        <p14:creationId xmlns:p14="http://schemas.microsoft.com/office/powerpoint/2010/main" val="330904976"/>
      </p:ext>
    </p:extLst>
  </p:cSld>
  <p:clrMapOvr>
    <a:masterClrMapping/>
  </p:clrMapOvr>
  <p:transition spd="slow">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srcRect/>
          <a:stretch>
            <a:fillRect/>
          </a:stretch>
        </p:blipFill>
        <p:spPr bwMode="auto">
          <a:xfrm>
            <a:off x="599018" y="187325"/>
            <a:ext cx="11381316" cy="6483350"/>
          </a:xfrm>
          <a:prstGeom prst="rect">
            <a:avLst/>
          </a:prstGeom>
          <a:noFill/>
          <a:ln w="9525">
            <a:noFill/>
            <a:miter lim="800000"/>
            <a:headEnd/>
            <a:tailEnd/>
          </a:ln>
        </p:spPr>
      </p:pic>
      <p:sp>
        <p:nvSpPr>
          <p:cNvPr id="2" name="Title 1"/>
          <p:cNvSpPr>
            <a:spLocks noGrp="1"/>
          </p:cNvSpPr>
          <p:nvPr>
            <p:ph type="title"/>
          </p:nvPr>
        </p:nvSpPr>
        <p:spPr>
          <a:xfrm>
            <a:off x="5181600" y="533400"/>
            <a:ext cx="5969000" cy="1252538"/>
          </a:xfrm>
        </p:spPr>
        <p:txBody>
          <a:bodyPr/>
          <a:lstStyle>
            <a:lvl1pPr algn="l">
              <a:defRPr sz="3600" b="0"/>
            </a:lvl1pPr>
          </a:lstStyle>
          <a:p>
            <a:r>
              <a:rPr lang="x-none"/>
              <a:t>Click to edit Master title style</a:t>
            </a:r>
            <a:endParaRPr/>
          </a:p>
        </p:txBody>
      </p:sp>
      <p:sp>
        <p:nvSpPr>
          <p:cNvPr id="4" name="Text Placeholder 3"/>
          <p:cNvSpPr>
            <a:spLocks noGrp="1"/>
          </p:cNvSpPr>
          <p:nvPr>
            <p:ph type="body" sz="half" idx="2"/>
          </p:nvPr>
        </p:nvSpPr>
        <p:spPr>
          <a:xfrm>
            <a:off x="5181499" y="1828800"/>
            <a:ext cx="5966052"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3" name="Picture Placeholder 2"/>
          <p:cNvSpPr>
            <a:spLocks noGrp="1"/>
          </p:cNvSpPr>
          <p:nvPr>
            <p:ph type="pic" idx="1"/>
          </p:nvPr>
        </p:nvSpPr>
        <p:spPr>
          <a:xfrm flipH="1">
            <a:off x="251005" y="179292"/>
            <a:ext cx="4374783"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x-none" noProof="0"/>
              <a:t>Drag picture to placeholder or click icon to add</a:t>
            </a:r>
            <a:endParaRPr noProof="0"/>
          </a:p>
        </p:txBody>
      </p:sp>
      <p:sp>
        <p:nvSpPr>
          <p:cNvPr id="6" name="Date Placeholder 4"/>
          <p:cNvSpPr>
            <a:spLocks noGrp="1"/>
          </p:cNvSpPr>
          <p:nvPr>
            <p:ph type="dt" sz="half" idx="10"/>
          </p:nvPr>
        </p:nvSpPr>
        <p:spPr>
          <a:xfrm>
            <a:off x="5181600" y="6288089"/>
            <a:ext cx="2516717" cy="365125"/>
          </a:xfrm>
        </p:spPr>
        <p:txBody>
          <a:bodyPr/>
          <a:lstStyle>
            <a:lvl1pPr>
              <a:defRPr/>
            </a:lvl1pPr>
          </a:lstStyle>
          <a:p>
            <a:pPr>
              <a:defRPr/>
            </a:pPr>
            <a:fld id="{E2CBDEC6-095D-4E3F-BE02-97F0AB2A4DD4}" type="datetime1">
              <a:rPr lang="en-US"/>
              <a:pPr>
                <a:defRPr/>
              </a:pPr>
              <a:t>2/5/2020</a:t>
            </a:fld>
            <a:endParaRPr lang="en-US"/>
          </a:p>
        </p:txBody>
      </p:sp>
      <p:sp>
        <p:nvSpPr>
          <p:cNvPr id="7" name="Footer Placeholder 5"/>
          <p:cNvSpPr>
            <a:spLocks noGrp="1"/>
          </p:cNvSpPr>
          <p:nvPr>
            <p:ph type="ftr" sz="quarter" idx="11"/>
          </p:nvPr>
        </p:nvSpPr>
        <p:spPr>
          <a:xfrm>
            <a:off x="7823201" y="6288089"/>
            <a:ext cx="3568700"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4F16BFE-7B0A-4E07-A5BF-DD1D05DC9114}" type="slidenum">
              <a:rPr lang="en-US"/>
              <a:pPr>
                <a:defRPr/>
              </a:pPr>
              <a:t>‹#›</a:t>
            </a:fld>
            <a:endParaRPr lang="en-US"/>
          </a:p>
        </p:txBody>
      </p:sp>
    </p:spTree>
    <p:extLst>
      <p:ext uri="{BB962C8B-B14F-4D97-AF65-F5344CB8AC3E}">
        <p14:creationId xmlns:p14="http://schemas.microsoft.com/office/powerpoint/2010/main" val="2830885136"/>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srcRect/>
          <a:stretch>
            <a:fillRect/>
          </a:stretch>
        </p:blipFill>
        <p:spPr bwMode="auto">
          <a:xfrm>
            <a:off x="211667" y="187325"/>
            <a:ext cx="11768667" cy="6483350"/>
          </a:xfrm>
          <a:prstGeom prst="rect">
            <a:avLst/>
          </a:prstGeom>
          <a:noFill/>
          <a:ln w="9525">
            <a:noFill/>
            <a:miter lim="800000"/>
            <a:headEnd/>
            <a:tailEnd/>
          </a:ln>
        </p:spPr>
      </p:pic>
      <p:sp>
        <p:nvSpPr>
          <p:cNvPr id="2" name="Title 1"/>
          <p:cNvSpPr>
            <a:spLocks noGrp="1"/>
          </p:cNvSpPr>
          <p:nvPr>
            <p:ph type="title"/>
          </p:nvPr>
        </p:nvSpPr>
        <p:spPr>
          <a:xfrm>
            <a:off x="6281271" y="533400"/>
            <a:ext cx="4876800" cy="1252538"/>
          </a:xfrm>
        </p:spPr>
        <p:txBody>
          <a:bodyPr/>
          <a:lstStyle>
            <a:lvl1pPr algn="l">
              <a:defRPr sz="3600" b="0"/>
            </a:lvl1pPr>
          </a:lstStyle>
          <a:p>
            <a:r>
              <a:rPr lang="x-none"/>
              <a:t>Click to edit Master title style</a:t>
            </a:r>
            <a:endParaRPr/>
          </a:p>
        </p:txBody>
      </p:sp>
      <p:sp>
        <p:nvSpPr>
          <p:cNvPr id="3" name="Picture Placeholder 2"/>
          <p:cNvSpPr>
            <a:spLocks noGrp="1"/>
          </p:cNvSpPr>
          <p:nvPr>
            <p:ph type="pic" idx="1"/>
          </p:nvPr>
        </p:nvSpPr>
        <p:spPr>
          <a:xfrm flipH="1">
            <a:off x="794871" y="1600200"/>
            <a:ext cx="48768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x-none" noProof="0"/>
              <a:t>Drag picture to placeholder or click icon to add</a:t>
            </a:r>
            <a:endParaRPr noProof="0"/>
          </a:p>
        </p:txBody>
      </p:sp>
      <p:sp>
        <p:nvSpPr>
          <p:cNvPr id="4" name="Text Placeholder 3"/>
          <p:cNvSpPr>
            <a:spLocks noGrp="1"/>
          </p:cNvSpPr>
          <p:nvPr>
            <p:ph type="body" sz="half" idx="2"/>
          </p:nvPr>
        </p:nvSpPr>
        <p:spPr>
          <a:xfrm>
            <a:off x="6280549" y="1828800"/>
            <a:ext cx="48768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6" name="Date Placeholder 4"/>
          <p:cNvSpPr>
            <a:spLocks noGrp="1"/>
          </p:cNvSpPr>
          <p:nvPr>
            <p:ph type="dt" sz="half" idx="10"/>
          </p:nvPr>
        </p:nvSpPr>
        <p:spPr>
          <a:xfrm>
            <a:off x="508001" y="6288089"/>
            <a:ext cx="2487084" cy="365125"/>
          </a:xfrm>
        </p:spPr>
        <p:txBody>
          <a:bodyPr/>
          <a:lstStyle>
            <a:lvl1pPr>
              <a:defRPr/>
            </a:lvl1pPr>
          </a:lstStyle>
          <a:p>
            <a:pPr>
              <a:defRPr/>
            </a:pPr>
            <a:fld id="{74B4ACB3-F51E-4A54-894C-C9782E48D020}" type="datetime1">
              <a:rPr lang="en-US"/>
              <a:pPr>
                <a:defRPr/>
              </a:pPr>
              <a:t>2/5/2020</a:t>
            </a:fld>
            <a:endParaRPr lang="en-US"/>
          </a:p>
        </p:txBody>
      </p:sp>
      <p:sp>
        <p:nvSpPr>
          <p:cNvPr id="7" name="Footer Placeholder 5"/>
          <p:cNvSpPr>
            <a:spLocks noGrp="1"/>
          </p:cNvSpPr>
          <p:nvPr>
            <p:ph type="ftr" sz="quarter" idx="11"/>
          </p:nvPr>
        </p:nvSpPr>
        <p:spPr>
          <a:xfrm>
            <a:off x="4434417" y="6288089"/>
            <a:ext cx="6957483"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23F6B38-906F-4CD8-9F2C-28FB7F900551}" type="slidenum">
              <a:rPr lang="en-US"/>
              <a:pPr>
                <a:defRPr/>
              </a:pPr>
              <a:t>‹#›</a:t>
            </a:fld>
            <a:endParaRPr lang="en-US"/>
          </a:p>
        </p:txBody>
      </p:sp>
    </p:spTree>
    <p:extLst>
      <p:ext uri="{BB962C8B-B14F-4D97-AF65-F5344CB8AC3E}">
        <p14:creationId xmlns:p14="http://schemas.microsoft.com/office/powerpoint/2010/main" val="3859135674"/>
      </p:ext>
    </p:extLst>
  </p:cSld>
  <p:clrMapOvr>
    <a:masterClrMapping/>
  </p:clrMapOvr>
  <p:transition spd="slow">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srcRect/>
          <a:stretch>
            <a:fillRect/>
          </a:stretch>
        </p:blipFill>
        <p:spPr bwMode="auto">
          <a:xfrm>
            <a:off x="211667" y="187325"/>
            <a:ext cx="11768667" cy="6483350"/>
          </a:xfrm>
          <a:prstGeom prst="rect">
            <a:avLst/>
          </a:prstGeom>
          <a:noFill/>
          <a:ln w="9525">
            <a:noFill/>
            <a:miter lim="800000"/>
            <a:headEnd/>
            <a:tailEnd/>
          </a:ln>
        </p:spPr>
      </p:pic>
      <p:sp>
        <p:nvSpPr>
          <p:cNvPr id="2" name="Title 1"/>
          <p:cNvSpPr>
            <a:spLocks noGrp="1"/>
          </p:cNvSpPr>
          <p:nvPr>
            <p:ph type="title"/>
          </p:nvPr>
        </p:nvSpPr>
        <p:spPr>
          <a:xfrm>
            <a:off x="1077385" y="3778624"/>
            <a:ext cx="10080687" cy="1102658"/>
          </a:xfrm>
        </p:spPr>
        <p:txBody>
          <a:bodyPr/>
          <a:lstStyle>
            <a:lvl1pPr algn="l">
              <a:defRPr sz="3600" b="0"/>
            </a:lvl1pPr>
          </a:lstStyle>
          <a:p>
            <a:r>
              <a:rPr lang="x-none"/>
              <a:t>Click to edit Master title style</a:t>
            </a:r>
            <a:endParaRPr/>
          </a:p>
        </p:txBody>
      </p:sp>
      <p:sp>
        <p:nvSpPr>
          <p:cNvPr id="3" name="Picture Placeholder 2"/>
          <p:cNvSpPr>
            <a:spLocks noGrp="1"/>
          </p:cNvSpPr>
          <p:nvPr>
            <p:ph type="pic" idx="1"/>
          </p:nvPr>
        </p:nvSpPr>
        <p:spPr>
          <a:xfrm flipH="1">
            <a:off x="1162112" y="762000"/>
            <a:ext cx="9903635"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x-none" noProof="0"/>
              <a:t>Drag picture to placeholder or click icon to add</a:t>
            </a:r>
            <a:endParaRPr noProof="0"/>
          </a:p>
        </p:txBody>
      </p:sp>
      <p:sp>
        <p:nvSpPr>
          <p:cNvPr id="4" name="Text Placeholder 3"/>
          <p:cNvSpPr>
            <a:spLocks noGrp="1"/>
          </p:cNvSpPr>
          <p:nvPr>
            <p:ph type="body" sz="half" idx="2"/>
          </p:nvPr>
        </p:nvSpPr>
        <p:spPr>
          <a:xfrm>
            <a:off x="1077380" y="4827494"/>
            <a:ext cx="10079969"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6" name="Date Placeholder 4"/>
          <p:cNvSpPr>
            <a:spLocks noGrp="1"/>
          </p:cNvSpPr>
          <p:nvPr>
            <p:ph type="dt" sz="half" idx="10"/>
          </p:nvPr>
        </p:nvSpPr>
        <p:spPr>
          <a:xfrm>
            <a:off x="508001" y="6288089"/>
            <a:ext cx="2487084" cy="365125"/>
          </a:xfrm>
        </p:spPr>
        <p:txBody>
          <a:bodyPr/>
          <a:lstStyle>
            <a:lvl1pPr>
              <a:defRPr/>
            </a:lvl1pPr>
          </a:lstStyle>
          <a:p>
            <a:pPr>
              <a:defRPr/>
            </a:pPr>
            <a:fld id="{EA584B07-BD27-495F-A2C4-DB071774A903}" type="datetime1">
              <a:rPr lang="en-US"/>
              <a:pPr>
                <a:defRPr/>
              </a:pPr>
              <a:t>2/5/2020</a:t>
            </a:fld>
            <a:endParaRPr lang="en-US"/>
          </a:p>
        </p:txBody>
      </p:sp>
      <p:sp>
        <p:nvSpPr>
          <p:cNvPr id="7" name="Footer Placeholder 5"/>
          <p:cNvSpPr>
            <a:spLocks noGrp="1"/>
          </p:cNvSpPr>
          <p:nvPr>
            <p:ph type="ftr" sz="quarter" idx="11"/>
          </p:nvPr>
        </p:nvSpPr>
        <p:spPr>
          <a:xfrm>
            <a:off x="4434417" y="6288089"/>
            <a:ext cx="6957483"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9377670-E2CE-4CA2-9307-1827EDF9CE1E}" type="slidenum">
              <a:rPr lang="en-US"/>
              <a:pPr>
                <a:defRPr/>
              </a:pPr>
              <a:t>‹#›</a:t>
            </a:fld>
            <a:endParaRPr lang="en-US"/>
          </a:p>
        </p:txBody>
      </p:sp>
    </p:spTree>
    <p:extLst>
      <p:ext uri="{BB962C8B-B14F-4D97-AF65-F5344CB8AC3E}">
        <p14:creationId xmlns:p14="http://schemas.microsoft.com/office/powerpoint/2010/main" val="3280990580"/>
      </p:ext>
    </p:extLst>
  </p:cSld>
  <p:clrMapOvr>
    <a:masterClrMapping/>
  </p:clrMapOvr>
  <p:transition spd="slow">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srcRect/>
          <a:stretch>
            <a:fillRect/>
          </a:stretch>
        </p:blipFill>
        <p:spPr bwMode="auto">
          <a:xfrm>
            <a:off x="201085" y="187326"/>
            <a:ext cx="11770783" cy="6481763"/>
          </a:xfrm>
          <a:prstGeom prst="rect">
            <a:avLst/>
          </a:prstGeom>
          <a:noFill/>
          <a:ln w="9525">
            <a:noFill/>
            <a:miter lim="800000"/>
            <a:headEnd/>
            <a:tailEnd/>
          </a:ln>
        </p:spPr>
      </p:pic>
      <p:sp>
        <p:nvSpPr>
          <p:cNvPr id="2" name="Title 1"/>
          <p:cNvSpPr>
            <a:spLocks noGrp="1"/>
          </p:cNvSpPr>
          <p:nvPr>
            <p:ph type="title"/>
          </p:nvPr>
        </p:nvSpPr>
        <p:spPr/>
        <p:txBody>
          <a:bodyPr/>
          <a:lstStyle/>
          <a:p>
            <a:r>
              <a:rPr lang="x-none"/>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3"/>
          <p:cNvSpPr>
            <a:spLocks noGrp="1"/>
          </p:cNvSpPr>
          <p:nvPr>
            <p:ph type="dt" sz="half" idx="10"/>
          </p:nvPr>
        </p:nvSpPr>
        <p:spPr/>
        <p:txBody>
          <a:bodyPr/>
          <a:lstStyle>
            <a:lvl1pPr>
              <a:defRPr/>
            </a:lvl1pPr>
          </a:lstStyle>
          <a:p>
            <a:pPr>
              <a:defRPr/>
            </a:pPr>
            <a:fld id="{968C6E05-4F2A-42D0-9487-6D50FB6E1742}" type="datetime1">
              <a:rPr lang="en-US"/>
              <a:pPr>
                <a:defRPr/>
              </a:pPr>
              <a:t>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2EEC12-08ED-44C9-87D4-97B0C0427893}" type="slidenum">
              <a:rPr lang="en-US"/>
              <a:pPr>
                <a:defRPr/>
              </a:pPr>
              <a:t>‹#›</a:t>
            </a:fld>
            <a:endParaRPr lang="en-US"/>
          </a:p>
        </p:txBody>
      </p:sp>
    </p:spTree>
    <p:extLst>
      <p:ext uri="{BB962C8B-B14F-4D97-AF65-F5344CB8AC3E}">
        <p14:creationId xmlns:p14="http://schemas.microsoft.com/office/powerpoint/2010/main" val="1065347567"/>
      </p:ext>
    </p:extLst>
  </p:cSld>
  <p:clrMapOvr>
    <a:masterClrMapping/>
  </p:clrMapOvr>
  <p:transition spd="slow">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srcRect/>
          <a:stretch>
            <a:fillRect/>
          </a:stretch>
        </p:blipFill>
        <p:spPr bwMode="auto">
          <a:xfrm>
            <a:off x="201085" y="187326"/>
            <a:ext cx="11770783" cy="6481763"/>
          </a:xfrm>
          <a:prstGeom prst="rect">
            <a:avLst/>
          </a:prstGeom>
          <a:noFill/>
          <a:ln w="9525">
            <a:noFill/>
            <a:miter lim="800000"/>
            <a:headEnd/>
            <a:tailEnd/>
          </a:ln>
        </p:spPr>
      </p:pic>
      <p:sp>
        <p:nvSpPr>
          <p:cNvPr id="2" name="Vertical Title 1"/>
          <p:cNvSpPr>
            <a:spLocks noGrp="1"/>
          </p:cNvSpPr>
          <p:nvPr>
            <p:ph type="title" orient="vert"/>
          </p:nvPr>
        </p:nvSpPr>
        <p:spPr>
          <a:xfrm>
            <a:off x="9771529" y="779463"/>
            <a:ext cx="1810871" cy="5268912"/>
          </a:xfrm>
        </p:spPr>
        <p:txBody>
          <a:bodyPr vert="eaVert"/>
          <a:lstStyle/>
          <a:p>
            <a:r>
              <a:rPr lang="x-none"/>
              <a:t>Click to edit Master title style</a:t>
            </a:r>
            <a:endParaRPr/>
          </a:p>
        </p:txBody>
      </p:sp>
      <p:sp>
        <p:nvSpPr>
          <p:cNvPr id="3" name="Vertical Text Placeholder 2"/>
          <p:cNvSpPr>
            <a:spLocks noGrp="1"/>
          </p:cNvSpPr>
          <p:nvPr>
            <p:ph type="body" orient="vert" idx="1"/>
          </p:nvPr>
        </p:nvSpPr>
        <p:spPr>
          <a:xfrm>
            <a:off x="1039283" y="779465"/>
            <a:ext cx="8227484" cy="5268911"/>
          </a:xfrm>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3"/>
          <p:cNvSpPr>
            <a:spLocks noGrp="1"/>
          </p:cNvSpPr>
          <p:nvPr>
            <p:ph type="dt" sz="half" idx="10"/>
          </p:nvPr>
        </p:nvSpPr>
        <p:spPr/>
        <p:txBody>
          <a:bodyPr/>
          <a:lstStyle>
            <a:lvl1pPr>
              <a:defRPr/>
            </a:lvl1pPr>
          </a:lstStyle>
          <a:p>
            <a:pPr>
              <a:defRPr/>
            </a:pPr>
            <a:fld id="{2434723B-44ED-4537-8141-35919859229A}" type="datetime1">
              <a:rPr lang="en-US"/>
              <a:pPr>
                <a:defRPr/>
              </a:pPr>
              <a:t>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1BFD09-1456-4FB3-94C9-40CA5404FFC9}" type="slidenum">
              <a:rPr lang="en-US"/>
              <a:pPr>
                <a:defRPr/>
              </a:pPr>
              <a:t>‹#›</a:t>
            </a:fld>
            <a:endParaRPr lang="en-US"/>
          </a:p>
        </p:txBody>
      </p:sp>
    </p:spTree>
    <p:extLst>
      <p:ext uri="{BB962C8B-B14F-4D97-AF65-F5344CB8AC3E}">
        <p14:creationId xmlns:p14="http://schemas.microsoft.com/office/powerpoint/2010/main" val="3440859238"/>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215030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254000" y="190500"/>
            <a:ext cx="11686117"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27" name="Title Placeholder 1"/>
          <p:cNvSpPr>
            <a:spLocks noGrp="1"/>
          </p:cNvSpPr>
          <p:nvPr>
            <p:ph type="title"/>
          </p:nvPr>
        </p:nvSpPr>
        <p:spPr bwMode="auto">
          <a:xfrm>
            <a:off x="1039285" y="381001"/>
            <a:ext cx="10111316" cy="10445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039285" y="1828801"/>
            <a:ext cx="10111316"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0" y="6288089"/>
            <a:ext cx="2516717"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cs typeface="+mn-cs"/>
              </a:defRPr>
            </a:lvl1pPr>
          </a:lstStyle>
          <a:p>
            <a:pPr>
              <a:defRPr/>
            </a:pPr>
            <a:fld id="{FD8E0385-85A5-4BF1-B5D5-596748A8A260}" type="datetime1">
              <a:rPr lang="en-US"/>
              <a:pPr>
                <a:defRPr/>
              </a:pPr>
              <a:t>2/5/2020</a:t>
            </a:fld>
            <a:endParaRPr lang="en-US"/>
          </a:p>
        </p:txBody>
      </p:sp>
      <p:sp>
        <p:nvSpPr>
          <p:cNvPr id="5" name="Footer Placeholder 4"/>
          <p:cNvSpPr>
            <a:spLocks noGrp="1"/>
          </p:cNvSpPr>
          <p:nvPr>
            <p:ph type="ftr" sz="quarter" idx="3"/>
          </p:nvPr>
        </p:nvSpPr>
        <p:spPr>
          <a:xfrm>
            <a:off x="4406900" y="6288089"/>
            <a:ext cx="69850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1205634" y="219076"/>
            <a:ext cx="65828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cs typeface="+mn-cs"/>
              </a:defRPr>
            </a:lvl1pPr>
          </a:lstStyle>
          <a:p>
            <a:pPr>
              <a:defRPr/>
            </a:pPr>
            <a:fld id="{303C7263-AF41-4D55-9293-AACA6EFAA371}" type="slidenum">
              <a:rPr lang="en-US"/>
              <a:pPr>
                <a:defRPr/>
              </a:pPr>
              <a:t>‹#›</a:t>
            </a:fld>
            <a:endParaRPr lang="en-US"/>
          </a:p>
        </p:txBody>
      </p:sp>
    </p:spTree>
    <p:extLst>
      <p:ext uri="{BB962C8B-B14F-4D97-AF65-F5344CB8AC3E}">
        <p14:creationId xmlns:p14="http://schemas.microsoft.com/office/powerpoint/2010/main" val="42055427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slow">
    <p:split orient="vert"/>
  </p:transition>
  <p:hf hdr="0" ftr="0"/>
  <p:txStyles>
    <p:titleStyle>
      <a:lvl1pPr algn="l" rtl="0" eaLnBrk="0" fontAlgn="base" hangingPunct="0">
        <a:spcBef>
          <a:spcPct val="0"/>
        </a:spcBef>
        <a:spcAft>
          <a:spcPct val="0"/>
        </a:spcAft>
        <a:defRPr sz="3800" kern="12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Trebuchet MS" pitchFamily="34" charset="0"/>
        </a:defRPr>
      </a:lvl2pPr>
      <a:lvl3pPr algn="l" rtl="0" eaLnBrk="0" fontAlgn="base" hangingPunct="0">
        <a:spcBef>
          <a:spcPct val="0"/>
        </a:spcBef>
        <a:spcAft>
          <a:spcPct val="0"/>
        </a:spcAft>
        <a:defRPr sz="3800">
          <a:solidFill>
            <a:schemeClr val="bg1"/>
          </a:solidFill>
          <a:latin typeface="Trebuchet MS" pitchFamily="34" charset="0"/>
        </a:defRPr>
      </a:lvl3pPr>
      <a:lvl4pPr algn="l" rtl="0" eaLnBrk="0" fontAlgn="base" hangingPunct="0">
        <a:spcBef>
          <a:spcPct val="0"/>
        </a:spcBef>
        <a:spcAft>
          <a:spcPct val="0"/>
        </a:spcAft>
        <a:defRPr sz="3800">
          <a:solidFill>
            <a:schemeClr val="bg1"/>
          </a:solidFill>
          <a:latin typeface="Trebuchet MS" pitchFamily="34" charset="0"/>
        </a:defRPr>
      </a:lvl4pPr>
      <a:lvl5pPr algn="l" rtl="0" eaLnBrk="0" fontAlgn="base" hangingPunct="0">
        <a:spcBef>
          <a:spcPct val="0"/>
        </a:spcBef>
        <a:spcAft>
          <a:spcPct val="0"/>
        </a:spcAft>
        <a:defRPr sz="3800">
          <a:solidFill>
            <a:schemeClr val="bg1"/>
          </a:solidFill>
          <a:latin typeface="Trebuchet MS" pitchFamily="34" charset="0"/>
        </a:defRPr>
      </a:lvl5pPr>
      <a:lvl6pPr marL="457200" algn="l" rtl="0" fontAlgn="base">
        <a:spcBef>
          <a:spcPct val="0"/>
        </a:spcBef>
        <a:spcAft>
          <a:spcPct val="0"/>
        </a:spcAft>
        <a:defRPr sz="3800">
          <a:solidFill>
            <a:schemeClr val="bg1"/>
          </a:solidFill>
          <a:latin typeface="Trebuchet MS" pitchFamily="34" charset="0"/>
        </a:defRPr>
      </a:lvl6pPr>
      <a:lvl7pPr marL="914400" algn="l" rtl="0" fontAlgn="base">
        <a:spcBef>
          <a:spcPct val="0"/>
        </a:spcBef>
        <a:spcAft>
          <a:spcPct val="0"/>
        </a:spcAft>
        <a:defRPr sz="3800">
          <a:solidFill>
            <a:schemeClr val="bg1"/>
          </a:solidFill>
          <a:latin typeface="Trebuchet MS" pitchFamily="34" charset="0"/>
        </a:defRPr>
      </a:lvl7pPr>
      <a:lvl8pPr marL="1371600" algn="l" rtl="0" fontAlgn="base">
        <a:spcBef>
          <a:spcPct val="0"/>
        </a:spcBef>
        <a:spcAft>
          <a:spcPct val="0"/>
        </a:spcAft>
        <a:defRPr sz="3800">
          <a:solidFill>
            <a:schemeClr val="bg1"/>
          </a:solidFill>
          <a:latin typeface="Trebuchet MS" pitchFamily="34" charset="0"/>
        </a:defRPr>
      </a:lvl8pPr>
      <a:lvl9pPr marL="1828800" algn="l" rtl="0" fontAlgn="base">
        <a:spcBef>
          <a:spcPct val="0"/>
        </a:spcBef>
        <a:spcAft>
          <a:spcPct val="0"/>
        </a:spcAft>
        <a:defRPr sz="3800">
          <a:solidFill>
            <a:schemeClr val="bg1"/>
          </a:solidFill>
          <a:latin typeface="Trebuchet MS" pitchFamily="34" charset="0"/>
        </a:defRPr>
      </a:lvl9pPr>
    </p:titleStyle>
    <p:bodyStyle>
      <a:lvl1pPr marL="282575" indent="-282575" algn="l" rtl="0" eaLnBrk="0" fontAlgn="base" hangingPunct="0">
        <a:spcBef>
          <a:spcPts val="2000"/>
        </a:spcBef>
        <a:spcAft>
          <a:spcPct val="0"/>
        </a:spcAft>
        <a:buFont typeface="Wingdings 2" pitchFamily="18" charset="2"/>
        <a:buChar char=""/>
        <a:defRPr sz="2200" kern="1200">
          <a:solidFill>
            <a:schemeClr val="bg1"/>
          </a:solidFill>
          <a:latin typeface="+mn-lt"/>
          <a:ea typeface="+mn-ea"/>
          <a:cs typeface="+mn-cs"/>
        </a:defRPr>
      </a:lvl1pPr>
      <a:lvl2pPr marL="577850" indent="-295275" algn="l" rtl="0" eaLnBrk="0" fontAlgn="base" hangingPunct="0">
        <a:spcBef>
          <a:spcPts val="600"/>
        </a:spcBef>
        <a:spcAft>
          <a:spcPct val="0"/>
        </a:spcAft>
        <a:buFont typeface="Wingdings 2" pitchFamily="18" charset="2"/>
        <a:buChar char=""/>
        <a:defRPr sz="2000" kern="1200">
          <a:solidFill>
            <a:schemeClr val="bg1"/>
          </a:solidFill>
          <a:latin typeface="+mn-lt"/>
          <a:ea typeface="+mn-ea"/>
          <a:cs typeface="+mn-cs"/>
        </a:defRPr>
      </a:lvl2pPr>
      <a:lvl3pPr marL="860425" indent="-282575" algn="l" rtl="0" eaLnBrk="0" fontAlgn="base" hangingPunct="0">
        <a:spcBef>
          <a:spcPts val="600"/>
        </a:spcBef>
        <a:spcAft>
          <a:spcPct val="0"/>
        </a:spcAft>
        <a:buFont typeface="Wingdings 2" pitchFamily="18" charset="2"/>
        <a:buChar char=""/>
        <a:defRPr sz="2400" kern="1200">
          <a:solidFill>
            <a:schemeClr val="bg1"/>
          </a:solidFill>
          <a:latin typeface="+mn-lt"/>
          <a:ea typeface="+mn-ea"/>
          <a:cs typeface="+mn-cs"/>
        </a:defRPr>
      </a:lvl3pPr>
      <a:lvl4pPr marL="1143000" indent="-282575" algn="l" rtl="0" eaLnBrk="0" fontAlgn="base" hangingPunct="0">
        <a:spcBef>
          <a:spcPts val="600"/>
        </a:spcBef>
        <a:spcAft>
          <a:spcPct val="0"/>
        </a:spcAft>
        <a:buFont typeface="Wingdings 2" pitchFamily="18" charset="2"/>
        <a:buChar char=""/>
        <a:defRPr sz="2000" kern="1200">
          <a:solidFill>
            <a:schemeClr val="bg1"/>
          </a:solidFill>
          <a:latin typeface="+mn-lt"/>
          <a:ea typeface="+mn-ea"/>
          <a:cs typeface="+mn-cs"/>
        </a:defRPr>
      </a:lvl4pPr>
      <a:lvl5pPr marL="1425575" indent="-282575" algn="l" rtl="0" eaLnBrk="0" fontAlgn="base" hangingPunct="0">
        <a:spcBef>
          <a:spcPts val="600"/>
        </a:spcBef>
        <a:spcAft>
          <a:spcPct val="0"/>
        </a:spcAft>
        <a:buFont typeface="Wingdings 2" pitchFamily="18" charset="2"/>
        <a:buChar char=""/>
        <a:defRPr sz="20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5.wmf"/><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6.wmf"/><Relationship Id="rId1" Type="http://schemas.openxmlformats.org/officeDocument/2006/relationships/slideLayout" Target="../slideLayouts/slideLayout1.xml"/><Relationship Id="rId5" Type="http://schemas.openxmlformats.org/officeDocument/2006/relationships/image" Target="../media/image25.wmf"/><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7.wmf"/><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25.wmf"/><Relationship Id="rId4" Type="http://schemas.openxmlformats.org/officeDocument/2006/relationships/image" Target="../media/image24.wmf"/></Relationships>
</file>

<file path=ppt/slides/_rels/slide7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6.wmf"/><Relationship Id="rId1" Type="http://schemas.openxmlformats.org/officeDocument/2006/relationships/slideLayout" Target="../slideLayouts/slideLayout28.xml"/><Relationship Id="rId5" Type="http://schemas.openxmlformats.org/officeDocument/2006/relationships/image" Target="../media/image25.wmf"/><Relationship Id="rId4" Type="http://schemas.openxmlformats.org/officeDocument/2006/relationships/image" Target="../media/image24.wmf"/></Relationships>
</file>

<file path=ppt/slides/_rels/slide7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9.xml"/><Relationship Id="rId4" Type="http://schemas.openxmlformats.org/officeDocument/2006/relationships/image" Target="../media/image23.gif"/></Relationships>
</file>

<file path=ppt/slides/_rels/slide7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7.wmf"/><Relationship Id="rId1" Type="http://schemas.openxmlformats.org/officeDocument/2006/relationships/slideLayout" Target="../slideLayouts/slideLayout29.xml"/><Relationship Id="rId5" Type="http://schemas.openxmlformats.org/officeDocument/2006/relationships/image" Target="../media/image23.gif"/><Relationship Id="rId4" Type="http://schemas.openxmlformats.org/officeDocument/2006/relationships/image" Target="../media/image25.wmf"/></Relationships>
</file>

<file path=ppt/slides/_rels/slide7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9.xml"/><Relationship Id="rId4" Type="http://schemas.openxmlformats.org/officeDocument/2006/relationships/image" Target="../media/image27.wmf"/></Relationships>
</file>

<file path=ppt/slides/_rels/slide7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9.xml"/><Relationship Id="rId4" Type="http://schemas.openxmlformats.org/officeDocument/2006/relationships/image" Target="../media/image27.wmf"/></Relationships>
</file>

<file path=ppt/slides/_rels/slide7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8.wmf"/><Relationship Id="rId1" Type="http://schemas.openxmlformats.org/officeDocument/2006/relationships/slideLayout" Target="../slideLayouts/slideLayout29.xml"/><Relationship Id="rId4" Type="http://schemas.openxmlformats.org/officeDocument/2006/relationships/image" Target="../media/image25.wmf"/></Relationships>
</file>

<file path=ppt/slides/_rels/slide7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9.wmf"/><Relationship Id="rId1" Type="http://schemas.openxmlformats.org/officeDocument/2006/relationships/slideLayout" Target="../slideLayouts/slideLayout29.xml"/><Relationship Id="rId4" Type="http://schemas.openxmlformats.org/officeDocument/2006/relationships/image" Target="../media/image27.wmf"/></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23048" y="1712742"/>
            <a:ext cx="8934157" cy="2262188"/>
          </a:xfrm>
          <a:noFill/>
        </p:spPr>
        <p:txBody>
          <a:bodyPr>
            <a:noAutofit/>
          </a:bodyPr>
          <a:lstStyle/>
          <a:p>
            <a:pPr algn="ctr"/>
            <a:r>
              <a:rPr lang="en-GB" sz="6600">
                <a:ln>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rPr>
              <a:t>African Woman </a:t>
            </a:r>
            <a:r>
              <a:rPr lang="en-GB" sz="6600" dirty="0">
                <a:ln>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rPr>
              <a:t>Rights and Privileges</a:t>
            </a:r>
          </a:p>
        </p:txBody>
      </p:sp>
    </p:spTree>
    <p:extLst>
      <p:ext uri="{BB962C8B-B14F-4D97-AF65-F5344CB8AC3E}">
        <p14:creationId xmlns:p14="http://schemas.microsoft.com/office/powerpoint/2010/main" val="427244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normAutofit/>
          </a:bodyPr>
          <a:lstStyle/>
          <a:p>
            <a:pPr algn="ctr"/>
            <a:r>
              <a:rPr lang="en-GB" dirty="0"/>
              <a:t>In Nigeria, women are denied certain inalienable rights.</a:t>
            </a:r>
          </a:p>
        </p:txBody>
      </p:sp>
      <p:sp>
        <p:nvSpPr>
          <p:cNvPr id="3" name="Text Placeholder 2"/>
          <p:cNvSpPr>
            <a:spLocks noGrp="1"/>
          </p:cNvSpPr>
          <p:nvPr>
            <p:ph sz="half" idx="1"/>
          </p:nvPr>
        </p:nvSpPr>
        <p:spPr>
          <a:effectLst>
            <a:glow rad="63500">
              <a:schemeClr val="accent2">
                <a:satMod val="175000"/>
                <a:alpha val="40000"/>
              </a:schemeClr>
            </a:glow>
          </a:effectLst>
          <a:scene3d>
            <a:camera prst="orthographicFront"/>
            <a:lightRig rig="threePt" dir="t"/>
          </a:scene3d>
          <a:sp3d>
            <a:bevelT prst="relaxedInset"/>
          </a:sp3d>
        </p:spPr>
        <p:txBody>
          <a:bodyPr>
            <a:noAutofit/>
          </a:bodyPr>
          <a:lstStyle/>
          <a:p>
            <a:r>
              <a:rPr lang="en-GB" sz="2000" dirty="0">
                <a:solidFill>
                  <a:schemeClr val="tx1"/>
                </a:solidFill>
              </a:rPr>
              <a:t>Fact:</a:t>
            </a:r>
          </a:p>
          <a:p>
            <a:r>
              <a:rPr lang="en-GB" sz="2000" dirty="0">
                <a:solidFill>
                  <a:schemeClr val="tx1"/>
                </a:solidFill>
              </a:rPr>
              <a:t>The patriarchal nature of most African states like Nigeria has denied some individuals like women and females in general the ability and access to exercise and enjoy the fundamental human rights. That is, women in African, Nigeria to be specific, are denied of certain inalienable right.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3076" y="1905000"/>
            <a:ext cx="5288924" cy="4160967"/>
          </a:xfrm>
          <a:prstGeom prst="rect">
            <a:avLst/>
          </a:prstGeom>
        </p:spPr>
      </p:pic>
    </p:spTree>
    <p:extLst>
      <p:ext uri="{BB962C8B-B14F-4D97-AF65-F5344CB8AC3E}">
        <p14:creationId xmlns:p14="http://schemas.microsoft.com/office/powerpoint/2010/main" val="37127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0800000" algn="r" rotWithShape="0">
              <a:prstClr val="black">
                <a:alpha val="40000"/>
              </a:prstClr>
            </a:outerShdw>
          </a:effectLst>
        </p:spPr>
        <p:txBody>
          <a:bodyPr/>
          <a:lstStyle/>
          <a:p>
            <a:r>
              <a:rPr lang="en-GB" dirty="0"/>
              <a:t>In Nigeria, women are denied certain inalienable rights.</a:t>
            </a:r>
          </a:p>
        </p:txBody>
      </p:sp>
      <p:sp>
        <p:nvSpPr>
          <p:cNvPr id="3" name="Content Placeholder 2"/>
          <p:cNvSpPr>
            <a:spLocks noGrp="1"/>
          </p:cNvSpPr>
          <p:nvPr>
            <p:ph idx="1"/>
          </p:nvPr>
        </p:nvSpPr>
        <p:spPr/>
        <p:txBody>
          <a:bodyPr>
            <a:normAutofit/>
          </a:bodyPr>
          <a:lstStyle/>
          <a:p>
            <a:pPr algn="just"/>
            <a:r>
              <a:rPr lang="en-GB" sz="2000" dirty="0"/>
              <a:t>Fact:</a:t>
            </a:r>
          </a:p>
          <a:p>
            <a:pPr algn="just"/>
            <a:r>
              <a:rPr lang="en-GB" sz="2000" dirty="0"/>
              <a:t>In political sector, there is less active participation of women. The rights and privileges of Nigerian women are denied in the political sector. This is evident in that there is a very low representation of women in the political sector and involvement in decision making of the nation. “Only 9% of those who stood for election in Nigeria’s April 2011 National assembly elections were women. Out of the 360 members of the House of the Representatives, only 25 are women, which is 6%.”</a:t>
            </a:r>
          </a:p>
        </p:txBody>
      </p:sp>
    </p:spTree>
    <p:extLst>
      <p:ext uri="{BB962C8B-B14F-4D97-AF65-F5344CB8AC3E}">
        <p14:creationId xmlns:p14="http://schemas.microsoft.com/office/powerpoint/2010/main" val="33295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GB" b="1" dirty="0"/>
              <a:t>Consequences</a:t>
            </a:r>
          </a:p>
        </p:txBody>
      </p:sp>
      <p:sp>
        <p:nvSpPr>
          <p:cNvPr id="3" name="Content Placeholder 2"/>
          <p:cNvSpPr>
            <a:spLocks noGrp="1"/>
          </p:cNvSpPr>
          <p:nvPr>
            <p:ph idx="1"/>
          </p:nvPr>
        </p:nvSpPr>
        <p:spPr/>
        <p:txBody>
          <a:bodyPr/>
          <a:lstStyle/>
          <a:p>
            <a:r>
              <a:rPr lang="en-GB" dirty="0"/>
              <a:t>Detriments to the growth of individual women in Nigeria societies.</a:t>
            </a:r>
          </a:p>
          <a:p>
            <a:pPr algn="just"/>
            <a:r>
              <a:rPr lang="en-GB" dirty="0"/>
              <a:t> A vacuum of untapped resources and potentials. The potentials in women would be wasted as a result of the society’s inability to see and utilise these hidden potentials because the society has been clouded with the mentality that women and girls are sex/gender with weaker vessel, inferior, objects of pleasure and thus has nothing to offer</a:t>
            </a:r>
          </a:p>
          <a:p>
            <a:pPr algn="just"/>
            <a:r>
              <a:rPr lang="en-GB" dirty="0"/>
              <a:t>This inequality and subordination of the female gender has spurred into existence (radical) feminism. The future consequence of which might be continuous hatred and violence in the society. </a:t>
            </a:r>
          </a:p>
          <a:p>
            <a:endParaRPr lang="en-GB" dirty="0"/>
          </a:p>
          <a:p>
            <a:endParaRPr lang="en-GB" dirty="0"/>
          </a:p>
        </p:txBody>
      </p:sp>
    </p:spTree>
    <p:extLst>
      <p:ext uri="{BB962C8B-B14F-4D97-AF65-F5344CB8AC3E}">
        <p14:creationId xmlns:p14="http://schemas.microsoft.com/office/powerpoint/2010/main" val="365391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n-GB" b="1" dirty="0"/>
              <a:t>Way Forward: Basic Tools to Ameliorate Rights and Privileges Inequality in Nigeria</a:t>
            </a:r>
            <a:endParaRPr lang="en-GB"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6648" y="2339106"/>
            <a:ext cx="5312802" cy="4035427"/>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02658" y="2339106"/>
            <a:ext cx="4684542" cy="4035427"/>
          </a:xfrm>
        </p:spPr>
      </p:pic>
    </p:spTree>
    <p:extLst>
      <p:ext uri="{BB962C8B-B14F-4D97-AF65-F5344CB8AC3E}">
        <p14:creationId xmlns:p14="http://schemas.microsoft.com/office/powerpoint/2010/main" val="1555524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n-GB" b="1" dirty="0"/>
              <a:t>Way Forward: Basic Tools to Ameliorate Rights and Privileges Inequality in Nigeria</a:t>
            </a:r>
            <a:endParaRPr lang="en-GB" dirty="0"/>
          </a:p>
        </p:txBody>
      </p:sp>
      <p:sp>
        <p:nvSpPr>
          <p:cNvPr id="5" name="Content Placeholder 4"/>
          <p:cNvSpPr>
            <a:spLocks noGrp="1"/>
          </p:cNvSpPr>
          <p:nvPr>
            <p:ph idx="1"/>
          </p:nvPr>
        </p:nvSpPr>
        <p:spPr>
          <a:xfrm>
            <a:off x="2589212" y="2133600"/>
            <a:ext cx="8915400" cy="4724400"/>
          </a:xfrm>
        </p:spPr>
        <p:txBody>
          <a:bodyPr>
            <a:normAutofit fontScale="92500" lnSpcReduction="10000"/>
          </a:bodyPr>
          <a:lstStyle/>
          <a:p>
            <a:r>
              <a:rPr lang="en-GB" sz="2400" b="1" dirty="0"/>
              <a:t>EDUCATION</a:t>
            </a:r>
            <a:endParaRPr lang="en-GB" b="1" dirty="0"/>
          </a:p>
          <a:p>
            <a:pPr algn="just"/>
            <a:r>
              <a:rPr lang="en-GB" sz="2100" dirty="0"/>
              <a:t>Through education men and women can be taught to understand and value the essence of human rights and privileges. </a:t>
            </a:r>
          </a:p>
          <a:p>
            <a:pPr algn="just"/>
            <a:r>
              <a:rPr lang="en-GB" sz="2100" dirty="0"/>
              <a:t>Education will also make each individuals, both male and female, boys and girls, to understand their place in the society and disallow them to tamper with their counterparts’ right and privileges. If the right values and norms are inculcated in men and women, boys and girls, right from childhood, there will less cases of rights and privileges infringement and violation.</a:t>
            </a:r>
          </a:p>
          <a:p>
            <a:pPr algn="just"/>
            <a:r>
              <a:rPr lang="en-GB" sz="2100" dirty="0"/>
              <a:t>Through education, occupants of the society will become aware of when and when not their rights are infringed upon. They will also become aware of acts, such as treason, murder etc., that are capable of give usurping their ability to exercise the fundamental human rights. Also, education will enlighten the populace on the necessary actions to take when their rights are been violated.</a:t>
            </a:r>
          </a:p>
        </p:txBody>
      </p:sp>
    </p:spTree>
    <p:extLst>
      <p:ext uri="{BB962C8B-B14F-4D97-AF65-F5344CB8AC3E}">
        <p14:creationId xmlns:p14="http://schemas.microsoft.com/office/powerpoint/2010/main" val="356899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n-GB" b="1" dirty="0"/>
              <a:t>Way Forward: Basic Tools to Ameliorate Rights and Privileges Inequality in Nigeria</a:t>
            </a:r>
            <a:endParaRPr lang="en-GB" dirty="0"/>
          </a:p>
        </p:txBody>
      </p:sp>
      <p:sp>
        <p:nvSpPr>
          <p:cNvPr id="3" name="Content Placeholder 2"/>
          <p:cNvSpPr>
            <a:spLocks noGrp="1"/>
          </p:cNvSpPr>
          <p:nvPr>
            <p:ph idx="1"/>
          </p:nvPr>
        </p:nvSpPr>
        <p:spPr>
          <a:xfrm>
            <a:off x="2589212" y="2133599"/>
            <a:ext cx="8915400" cy="4421945"/>
          </a:xfrm>
        </p:spPr>
        <p:txBody>
          <a:bodyPr>
            <a:normAutofit lnSpcReduction="10000"/>
          </a:bodyPr>
          <a:lstStyle/>
          <a:p>
            <a:r>
              <a:rPr lang="en-GB" sz="2200" b="1" dirty="0"/>
              <a:t>MENTAL RE-ORIENTATION</a:t>
            </a:r>
          </a:p>
          <a:p>
            <a:r>
              <a:rPr lang="en-GB" sz="2400" dirty="0"/>
              <a:t>A genuine amelioration of rights inequality must start with a “genuine mental re-orientation on the part of the individual person, man or woman, who must first apprehend a holistic perspective of the Female Principality as represented by woman, as an integral part of the consummate identity of the Absolute.”</a:t>
            </a:r>
          </a:p>
          <a:p>
            <a:r>
              <a:rPr lang="en-GB" sz="2400" dirty="0"/>
              <a:t>If the mental conception is re-evaluated, such that men no longer conceive women as objects of pleasure and women also do not depict themselves as mere objects and tools, only then can there be a true motive for liberation in ensuring gender right equality.</a:t>
            </a:r>
          </a:p>
        </p:txBody>
      </p:sp>
    </p:spTree>
    <p:extLst>
      <p:ext uri="{BB962C8B-B14F-4D97-AF65-F5344CB8AC3E}">
        <p14:creationId xmlns:p14="http://schemas.microsoft.com/office/powerpoint/2010/main" val="867985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n-GB" b="1" dirty="0"/>
              <a:t>Way Forward: Basic Tools to Ameliorate Rights and Privileges Inequality in Nigeria</a:t>
            </a:r>
            <a:endParaRPr lang="en-GB" dirty="0"/>
          </a:p>
        </p:txBody>
      </p:sp>
      <p:sp>
        <p:nvSpPr>
          <p:cNvPr id="3" name="Content Placeholder 2"/>
          <p:cNvSpPr>
            <a:spLocks noGrp="1"/>
          </p:cNvSpPr>
          <p:nvPr>
            <p:ph idx="1"/>
          </p:nvPr>
        </p:nvSpPr>
        <p:spPr>
          <a:xfrm>
            <a:off x="2589212" y="2133600"/>
            <a:ext cx="8915400" cy="4724400"/>
          </a:xfrm>
        </p:spPr>
        <p:txBody>
          <a:bodyPr>
            <a:normAutofit lnSpcReduction="10000"/>
          </a:bodyPr>
          <a:lstStyle/>
          <a:p>
            <a:r>
              <a:rPr lang="en-GB" sz="2200" b="1" dirty="0"/>
              <a:t>IMPLEMENTATION OF LAWS</a:t>
            </a:r>
          </a:p>
          <a:p>
            <a:r>
              <a:rPr lang="en-GB" sz="2400" dirty="0"/>
              <a:t>A strict implementation of laws of the land that are stipulated in the constitution must be enforced.</a:t>
            </a:r>
          </a:p>
          <a:p>
            <a:r>
              <a:rPr lang="en-GB" sz="2400" dirty="0"/>
              <a:t>Irrespective of one’s tribe and race, one’s right ought not to be violated. As stipulated in the constitution, “no citizen of Nigeria shall be subjected to any disability or deprivation merely by reason of the circumstances of his birth.”</a:t>
            </a:r>
          </a:p>
          <a:p>
            <a:r>
              <a:rPr lang="en-GB" sz="2400" dirty="0"/>
              <a:t>Nigerian constitution “guarantees every one the right to dignity of the human person … and…, it forbids that any person be subjected to torture or to inhuman or degrading treatment, or held in slavery or servitude or required to perform forced labour.”</a:t>
            </a:r>
            <a:endParaRPr lang="en-GB" sz="2200" b="1" dirty="0"/>
          </a:p>
        </p:txBody>
      </p:sp>
    </p:spTree>
    <p:extLst>
      <p:ext uri="{BB962C8B-B14F-4D97-AF65-F5344CB8AC3E}">
        <p14:creationId xmlns:p14="http://schemas.microsoft.com/office/powerpoint/2010/main" val="156500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n-GB" b="1" dirty="0"/>
              <a:t>Way Forward: Basic Tools to Ameliorate Rights and Privileges Inequality in Nigeria</a:t>
            </a:r>
            <a:endParaRPr lang="en-GB" dirty="0"/>
          </a:p>
        </p:txBody>
      </p:sp>
      <p:sp>
        <p:nvSpPr>
          <p:cNvPr id="3" name="Content Placeholder 2"/>
          <p:cNvSpPr>
            <a:spLocks noGrp="1"/>
          </p:cNvSpPr>
          <p:nvPr>
            <p:ph idx="1"/>
          </p:nvPr>
        </p:nvSpPr>
        <p:spPr/>
        <p:txBody>
          <a:bodyPr/>
          <a:lstStyle/>
          <a:p>
            <a:r>
              <a:rPr lang="en-GB" sz="2000" b="1" dirty="0"/>
              <a:t>GENDER MAINSTREAMING</a:t>
            </a:r>
          </a:p>
          <a:p>
            <a:pPr algn="just"/>
            <a:r>
              <a:rPr lang="en-GB" sz="2000" dirty="0"/>
              <a:t>Gender mainstreaming can be defined as a means of “assessing the implication for women and men of any planned action, including legislation, policies or programmes in any area and at all levels.” It entails making known and obvious to the populace their roles and duties in nation building in a bid to achieve gender and right equality.</a:t>
            </a:r>
          </a:p>
        </p:txBody>
      </p:sp>
    </p:spTree>
    <p:extLst>
      <p:ext uri="{BB962C8B-B14F-4D97-AF65-F5344CB8AC3E}">
        <p14:creationId xmlns:p14="http://schemas.microsoft.com/office/powerpoint/2010/main" val="196546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GB" b="1" dirty="0"/>
              <a:t>CONCLUSION</a:t>
            </a:r>
          </a:p>
        </p:txBody>
      </p:sp>
      <p:sp>
        <p:nvSpPr>
          <p:cNvPr id="3" name="Content Placeholder 2"/>
          <p:cNvSpPr>
            <a:spLocks noGrp="1"/>
          </p:cNvSpPr>
          <p:nvPr>
            <p:ph idx="1"/>
          </p:nvPr>
        </p:nvSpPr>
        <p:spPr>
          <a:xfrm>
            <a:off x="2589212" y="2133599"/>
            <a:ext cx="8915400" cy="4618893"/>
          </a:xfrm>
        </p:spPr>
        <p:txBody>
          <a:bodyPr>
            <a:normAutofit/>
          </a:bodyPr>
          <a:lstStyle/>
          <a:p>
            <a:pPr algn="just"/>
            <a:r>
              <a:rPr lang="en-GB" sz="2400" dirty="0"/>
              <a:t>In spite of any difference that could exist in the nature of each individual in the society, the respect of individuals’ rights will directly help in the growth of the society as a whole. The reciprocity in the respect of individuals’ rights will promote harmony in the society and influence that idea that could be used to promote the decisions of ruling the country. Women constitute an integral part in nation building and as such their roles and rights must not be undermined or jettisoned. In other to have an effective system that encourages development, there is need for a hybridisation of men and women, boys and girls, potentials and resources.</a:t>
            </a:r>
          </a:p>
        </p:txBody>
      </p:sp>
    </p:spTree>
    <p:extLst>
      <p:ext uri="{BB962C8B-B14F-4D97-AF65-F5344CB8AC3E}">
        <p14:creationId xmlns:p14="http://schemas.microsoft.com/office/powerpoint/2010/main" val="2474542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313" y="1249252"/>
            <a:ext cx="9028090" cy="5447762"/>
          </a:xfrm>
          <a:prstGeom prst="rect">
            <a:avLst/>
          </a:prstGeom>
        </p:spPr>
      </p:pic>
    </p:spTree>
    <p:extLst>
      <p:ext uri="{BB962C8B-B14F-4D97-AF65-F5344CB8AC3E}">
        <p14:creationId xmlns:p14="http://schemas.microsoft.com/office/powerpoint/2010/main" val="185062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6" y="627407"/>
            <a:ext cx="10770685" cy="2880020"/>
          </a:xfrm>
        </p:spPr>
        <p:txBody>
          <a:bodyPr/>
          <a:lstStyle/>
          <a:p>
            <a:pPr algn="ctr"/>
            <a:r>
              <a:rPr lang="en-GB" dirty="0">
                <a:ln w="12700">
                  <a:gradFill flip="none" rotWithShape="1">
                    <a:gsLst>
                      <a:gs pos="7000">
                        <a:schemeClr val="tx1">
                          <a:alpha val="98000"/>
                          <a:lumMod val="98000"/>
                          <a:lumOff val="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400000" scaled="0"/>
                    <a:tileRect/>
                  </a:gradFill>
                </a:ln>
              </a:rPr>
              <a:t>Are Women’s Rights and Privileges Violated in Nigeria and other African States?</a:t>
            </a:r>
          </a:p>
        </p:txBody>
      </p:sp>
      <p:sp>
        <p:nvSpPr>
          <p:cNvPr id="3" name="Text Placeholder 2"/>
          <p:cNvSpPr>
            <a:spLocks noGrp="1"/>
          </p:cNvSpPr>
          <p:nvPr>
            <p:ph type="body" sz="quarter" idx="13"/>
          </p:nvPr>
        </p:nvSpPr>
        <p:spPr>
          <a:xfrm>
            <a:off x="733926" y="3506313"/>
            <a:ext cx="10911363" cy="838200"/>
          </a:xfrm>
        </p:spPr>
        <p:txBody>
          <a:bodyPr/>
          <a:lstStyle/>
          <a:p>
            <a:pPr algn="ctr"/>
            <a:r>
              <a:rPr lang="en-GB" dirty="0">
                <a:solidFill>
                  <a:schemeClr val="bg1"/>
                </a:solidFill>
              </a:rPr>
              <a:t>I</a:t>
            </a:r>
            <a:r>
              <a:rPr lang="en-GB" dirty="0">
                <a:solidFill>
                  <a:schemeClr val="tx1"/>
                </a:solidFill>
              </a:rPr>
              <a:t>Is Gender and Rights Equality Possible?</a:t>
            </a:r>
            <a:endParaRPr lang="en-GB" dirty="0">
              <a:solidFill>
                <a:schemeClr val="bg1"/>
              </a:solidFill>
            </a:endParaRPr>
          </a:p>
        </p:txBody>
      </p:sp>
      <p:sp>
        <p:nvSpPr>
          <p:cNvPr id="4" name="Text Placeholder 3"/>
          <p:cNvSpPr>
            <a:spLocks noGrp="1"/>
          </p:cNvSpPr>
          <p:nvPr>
            <p:ph type="body" sz="half" idx="2"/>
          </p:nvPr>
        </p:nvSpPr>
        <p:spPr>
          <a:xfrm>
            <a:off x="1335505" y="4344513"/>
            <a:ext cx="10309784" cy="504213"/>
          </a:xfrm>
        </p:spPr>
        <p:txBody>
          <a:bodyPr>
            <a:normAutofit/>
          </a:bodyPr>
          <a:lstStyle/>
          <a:p>
            <a:pPr algn="ctr"/>
            <a:r>
              <a:rPr lang="en-GB" sz="2400" dirty="0">
                <a:solidFill>
                  <a:schemeClr val="tx1"/>
                </a:solidFill>
              </a:rPr>
              <a:t>Is Gender and Rights Equality Not Possible?</a:t>
            </a:r>
          </a:p>
        </p:txBody>
      </p:sp>
    </p:spTree>
    <p:extLst>
      <p:ext uri="{BB962C8B-B14F-4D97-AF65-F5344CB8AC3E}">
        <p14:creationId xmlns:p14="http://schemas.microsoft.com/office/powerpoint/2010/main" val="2592429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2483705" y="3739662"/>
            <a:ext cx="8915399" cy="1688123"/>
          </a:xfrm>
        </p:spPr>
        <p:txBody>
          <a:bodyPr>
            <a:normAutofit/>
          </a:bodyPr>
          <a:lstStyle/>
          <a:p>
            <a:pPr algn="ctr"/>
            <a:r>
              <a:rPr lang="en-US" sz="4000" dirty="0" smtClean="0">
                <a:solidFill>
                  <a:schemeClr val="tx1"/>
                </a:solidFill>
                <a:latin typeface="Times New Roman" panose="02020603050405020304" pitchFamily="18" charset="0"/>
                <a:cs typeface="Times New Roman" panose="02020603050405020304" pitchFamily="18" charset="0"/>
              </a:rPr>
              <a:t>Role of </a:t>
            </a:r>
            <a:r>
              <a:rPr lang="en-US" sz="4000" dirty="0" err="1" smtClean="0">
                <a:solidFill>
                  <a:schemeClr val="tx1"/>
                </a:solidFill>
                <a:latin typeface="Times New Roman" panose="02020603050405020304" pitchFamily="18" charset="0"/>
                <a:cs typeface="Times New Roman" panose="02020603050405020304" pitchFamily="18" charset="0"/>
              </a:rPr>
              <a:t>Education:Culture</a:t>
            </a:r>
            <a:r>
              <a:rPr lang="en-US" sz="4000" dirty="0" smtClean="0">
                <a:solidFill>
                  <a:schemeClr val="tx1"/>
                </a:solidFill>
                <a:latin typeface="Times New Roman" panose="02020603050405020304" pitchFamily="18" charset="0"/>
                <a:cs typeface="Times New Roman" panose="02020603050405020304" pitchFamily="18" charset="0"/>
              </a:rPr>
              <a:t> and </a:t>
            </a:r>
            <a:r>
              <a:rPr lang="en-US" sz="4000" dirty="0" err="1" smtClean="0">
                <a:solidFill>
                  <a:schemeClr val="tx1"/>
                </a:solidFill>
                <a:latin typeface="Times New Roman" panose="02020603050405020304" pitchFamily="18" charset="0"/>
                <a:cs typeface="Times New Roman" panose="02020603050405020304" pitchFamily="18" charset="0"/>
              </a:rPr>
              <a:t>ChangE</a:t>
            </a:r>
            <a:r>
              <a:rPr lang="en-US" dirty="0" smtClean="0"/>
              <a:t/>
            </a:r>
            <a:br>
              <a:rPr lang="en-US" dirty="0" smtClean="0"/>
            </a:br>
            <a:endParaRPr lang="en-US" dirty="0" smtClean="0"/>
          </a:p>
        </p:txBody>
      </p:sp>
      <p:sp>
        <p:nvSpPr>
          <p:cNvPr id="18435" name="Subtitle 2"/>
          <p:cNvSpPr>
            <a:spLocks noGrp="1"/>
          </p:cNvSpPr>
          <p:nvPr>
            <p:ph type="subTitle" idx="1"/>
          </p:nvPr>
        </p:nvSpPr>
        <p:spPr/>
        <p:txBody>
          <a:bodyPr>
            <a:normAutofit/>
          </a:bodyPr>
          <a:lstStyle/>
          <a:p>
            <a:r>
              <a:rPr lang="en-US" dirty="0" err="1"/>
              <a:t>Afolakemi</a:t>
            </a:r>
            <a:r>
              <a:rPr lang="en-US" dirty="0"/>
              <a:t> O. Oredein</a:t>
            </a:r>
            <a:endParaRPr lang="en-US" dirty="0" smtClean="0"/>
          </a:p>
        </p:txBody>
      </p:sp>
      <p:sp>
        <p:nvSpPr>
          <p:cNvPr id="5" name="Slide Number Placeholder 4"/>
          <p:cNvSpPr>
            <a:spLocks noGrp="1"/>
          </p:cNvSpPr>
          <p:nvPr>
            <p:ph type="sldNum" sz="quarter" idx="10"/>
          </p:nvPr>
        </p:nvSpPr>
        <p:spPr/>
        <p:txBody>
          <a:bodyPr/>
          <a:lstStyle/>
          <a:p>
            <a:r>
              <a:rPr lang="en-US" smtClean="0"/>
              <a:t>Page </a:t>
            </a:r>
            <a:fld id="{CEEC4BED-3B35-405F-920A-55FB8E19D0D5}" type="slidenum">
              <a:rPr lang="en-US" smtClean="0"/>
              <a:pPr/>
              <a:t>20</a:t>
            </a:fld>
            <a:endParaRPr lang="en-US" dirty="0"/>
          </a:p>
        </p:txBody>
      </p:sp>
      <p:sp>
        <p:nvSpPr>
          <p:cNvPr id="18436" name="Date Placeholder 3"/>
          <p:cNvSpPr>
            <a:spLocks noGrp="1"/>
          </p:cNvSpPr>
          <p:nvPr>
            <p:ph type="dt" sz="quarter" idx="11"/>
          </p:nvPr>
        </p:nvSpPr>
        <p:spPr/>
        <p:txBody>
          <a:bodyPr/>
          <a:lstStyle/>
          <a:p>
            <a:fld id="{5AED3FE7-5203-48F3-8E1E-2C193F961924}" type="datetime1">
              <a:rPr lang="en-US" smtClean="0"/>
              <a:pPr/>
              <a:t>2/5/2020</a:t>
            </a:fld>
            <a:endParaRPr lang="en-US" smtClean="0"/>
          </a:p>
        </p:txBody>
      </p:sp>
      <p:pic>
        <p:nvPicPr>
          <p:cNvPr id="1026" name="Picture 2" descr="C:\Users\Prof Oredein\Desktop\Liprorich worksh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948" y="-769352"/>
            <a:ext cx="4957009" cy="41455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halom\Desktop\LCU Image.bmp"/>
          <p:cNvPicPr>
            <a:picLocks noChangeAspect="1" noChangeArrowheads="1"/>
          </p:cNvPicPr>
          <p:nvPr/>
        </p:nvPicPr>
        <p:blipFill>
          <a:blip r:embed="rId3"/>
          <a:srcRect/>
          <a:stretch>
            <a:fillRect/>
          </a:stretch>
        </p:blipFill>
        <p:spPr bwMode="auto">
          <a:xfrm>
            <a:off x="846667" y="584201"/>
            <a:ext cx="1193800" cy="942975"/>
          </a:xfrm>
          <a:prstGeom prst="rect">
            <a:avLst/>
          </a:prstGeom>
          <a:noFill/>
        </p:spPr>
      </p:pic>
    </p:spTree>
    <p:extLst>
      <p:ext uri="{BB962C8B-B14F-4D97-AF65-F5344CB8AC3E}">
        <p14:creationId xmlns:p14="http://schemas.microsoft.com/office/powerpoint/2010/main" val="10279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6" y="219075"/>
            <a:ext cx="11710736" cy="526884"/>
          </a:xfrm>
        </p:spPr>
        <p:txBody>
          <a:bodyPr>
            <a:normAutofit fontScale="90000"/>
          </a:bodyPr>
          <a:lstStyle/>
          <a:p>
            <a:pPr algn="ctr"/>
            <a:r>
              <a:rPr lang="en-US" dirty="0" smtClean="0">
                <a:solidFill>
                  <a:schemeClr val="tx1"/>
                </a:solidFill>
              </a:rPr>
              <a:t>Structure of Presentation</a:t>
            </a:r>
            <a:endParaRPr lang="en-US"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9530660"/>
              </p:ext>
            </p:extLst>
          </p:nvPr>
        </p:nvGraphicFramePr>
        <p:xfrm>
          <a:off x="272716" y="745960"/>
          <a:ext cx="11710736" cy="611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a:defRPr/>
            </a:pPr>
            <a:fld id="{A17C2D0B-E7D2-438A-9C90-71F85A413687}" type="datetime1">
              <a:rPr lang="en-US" smtClean="0"/>
              <a:pPr>
                <a:defRPr/>
              </a:pPr>
              <a:t>2/5/2020</a:t>
            </a:fld>
            <a:endParaRPr lang="en-US"/>
          </a:p>
        </p:txBody>
      </p:sp>
      <p:sp>
        <p:nvSpPr>
          <p:cNvPr id="5" name="Slide Number Placeholder 4"/>
          <p:cNvSpPr>
            <a:spLocks noGrp="1"/>
          </p:cNvSpPr>
          <p:nvPr>
            <p:ph type="sldNum" sz="quarter" idx="12"/>
          </p:nvPr>
        </p:nvSpPr>
        <p:spPr/>
        <p:txBody>
          <a:bodyPr/>
          <a:lstStyle/>
          <a:p>
            <a:pPr>
              <a:defRPr/>
            </a:pPr>
            <a:fld id="{4544CF93-314F-4AF2-AD80-79E5DF3FE44F}" type="slidenum">
              <a:rPr lang="en-US" smtClean="0"/>
              <a:pPr>
                <a:defRPr/>
              </a:pPr>
              <a:t>21</a:t>
            </a:fld>
            <a:endParaRPr lang="en-US"/>
          </a:p>
        </p:txBody>
      </p:sp>
    </p:spTree>
    <p:extLst>
      <p:ext uri="{BB962C8B-B14F-4D97-AF65-F5344CB8AC3E}">
        <p14:creationId xmlns:p14="http://schemas.microsoft.com/office/powerpoint/2010/main" val="2131133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6895" y="132348"/>
            <a:ext cx="11417023" cy="1287378"/>
          </a:xfrm>
        </p:spPr>
        <p:txBody>
          <a:bodyPr/>
          <a:lstStyle/>
          <a:p>
            <a:pPr algn="ctr"/>
            <a:r>
              <a:rPr lang="en-US" dirty="0" smtClean="0">
                <a:solidFill>
                  <a:schemeClr val="tx1"/>
                </a:solidFill>
              </a:rPr>
              <a:t>Baobab Tree</a:t>
            </a:r>
            <a:endParaRPr lang="en-US" dirty="0">
              <a:solidFill>
                <a:schemeClr val="tx1"/>
              </a:solidFill>
            </a:endParaRPr>
          </a:p>
        </p:txBody>
      </p:sp>
      <p:sp>
        <p:nvSpPr>
          <p:cNvPr id="8" name="Content Placeholder 7"/>
          <p:cNvSpPr>
            <a:spLocks noGrp="1"/>
          </p:cNvSpPr>
          <p:nvPr>
            <p:ph sz="half" idx="1"/>
          </p:nvPr>
        </p:nvSpPr>
        <p:spPr>
          <a:xfrm>
            <a:off x="288757" y="1828800"/>
            <a:ext cx="5358064" cy="4219575"/>
          </a:xfrm>
        </p:spPr>
        <p:txBody>
          <a:bodyPr/>
          <a:lstStyle/>
          <a:p>
            <a:pPr marL="0" indent="0">
              <a:buNone/>
            </a:pPr>
            <a:endParaRPr lang="en-US" altLang="en-US" i="1" dirty="0" smtClean="0">
              <a:solidFill>
                <a:schemeClr val="tx1"/>
              </a:solidFill>
            </a:endParaRPr>
          </a:p>
          <a:p>
            <a:pPr marL="0" indent="0">
              <a:buNone/>
            </a:pPr>
            <a:endParaRPr lang="en-US" altLang="en-US" i="1" dirty="0" smtClean="0">
              <a:solidFill>
                <a:schemeClr val="tx1"/>
              </a:solidFill>
            </a:endParaRPr>
          </a:p>
          <a:p>
            <a:pPr marL="0" indent="0">
              <a:buNone/>
            </a:pPr>
            <a:r>
              <a:rPr lang="en-US" altLang="en-US" i="1" dirty="0" smtClean="0">
                <a:solidFill>
                  <a:schemeClr val="tx1"/>
                </a:solidFill>
              </a:rPr>
              <a:t>The </a:t>
            </a:r>
            <a:r>
              <a:rPr lang="en-US" altLang="en-US" i="1" dirty="0">
                <a:solidFill>
                  <a:schemeClr val="tx1"/>
                </a:solidFill>
              </a:rPr>
              <a:t>baobab tree metaphor drives home the fact that </a:t>
            </a:r>
            <a:r>
              <a:rPr lang="en-US" altLang="en-US" i="1" dirty="0" smtClean="0">
                <a:solidFill>
                  <a:schemeClr val="tx1"/>
                </a:solidFill>
              </a:rPr>
              <a:t>knowledge needed </a:t>
            </a:r>
            <a:r>
              <a:rPr lang="en-US" altLang="en-US" i="1" dirty="0">
                <a:solidFill>
                  <a:schemeClr val="tx1"/>
                </a:solidFill>
              </a:rPr>
              <a:t>for </a:t>
            </a:r>
            <a:r>
              <a:rPr lang="en-US" altLang="en-US" i="1" dirty="0" smtClean="0">
                <a:solidFill>
                  <a:schemeClr val="tx1"/>
                </a:solidFill>
              </a:rPr>
              <a:t>addressing the role of education in culture change goes </a:t>
            </a:r>
            <a:r>
              <a:rPr lang="en-US" altLang="en-US" i="1" dirty="0">
                <a:solidFill>
                  <a:schemeClr val="tx1"/>
                </a:solidFill>
              </a:rPr>
              <a:t>beyond the capacity of  a single effort</a:t>
            </a:r>
            <a:r>
              <a:rPr lang="en-US" altLang="en-US" dirty="0">
                <a:solidFill>
                  <a:schemeClr val="tx1"/>
                </a:solidFill>
              </a:rPr>
              <a:t> </a:t>
            </a:r>
          </a:p>
          <a:p>
            <a:pPr marL="0" indent="0">
              <a:buNone/>
            </a:pPr>
            <a:endParaRPr lang="en-US" dirty="0">
              <a:solidFill>
                <a:schemeClr val="tx1"/>
              </a:solidFill>
            </a:endParaRPr>
          </a:p>
        </p:txBody>
      </p:sp>
      <p:sp>
        <p:nvSpPr>
          <p:cNvPr id="4" name="Date Placeholder 3"/>
          <p:cNvSpPr>
            <a:spLocks noGrp="1"/>
          </p:cNvSpPr>
          <p:nvPr>
            <p:ph type="dt" sz="half" idx="10"/>
          </p:nvPr>
        </p:nvSpPr>
        <p:spPr/>
        <p:txBody>
          <a:bodyPr/>
          <a:lstStyle/>
          <a:p>
            <a:pPr>
              <a:defRPr/>
            </a:pPr>
            <a:fld id="{A17C2D0B-E7D2-438A-9C90-71F85A413687}" type="datetime1">
              <a:rPr lang="en-US" smtClean="0"/>
              <a:pPr>
                <a:defRPr/>
              </a:pPr>
              <a:t>2/5/2020</a:t>
            </a:fld>
            <a:endParaRPr lang="en-US"/>
          </a:p>
        </p:txBody>
      </p:sp>
      <p:sp>
        <p:nvSpPr>
          <p:cNvPr id="5" name="Slide Number Placeholder 4"/>
          <p:cNvSpPr>
            <a:spLocks noGrp="1"/>
          </p:cNvSpPr>
          <p:nvPr>
            <p:ph type="sldNum" sz="quarter" idx="12"/>
          </p:nvPr>
        </p:nvSpPr>
        <p:spPr/>
        <p:txBody>
          <a:bodyPr/>
          <a:lstStyle/>
          <a:p>
            <a:pPr>
              <a:defRPr/>
            </a:pPr>
            <a:fld id="{4544CF93-314F-4AF2-AD80-79E5DF3FE44F}" type="slidenum">
              <a:rPr lang="en-US" smtClean="0"/>
              <a:pPr>
                <a:defRPr/>
              </a:pPr>
              <a:t>22</a:t>
            </a:fld>
            <a:endParaRPr lang="en-US"/>
          </a:p>
        </p:txBody>
      </p:sp>
      <p:pic>
        <p:nvPicPr>
          <p:cNvPr id="10"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66357" y="1419726"/>
            <a:ext cx="6097561" cy="476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395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256675" y="219076"/>
            <a:ext cx="11607243" cy="1850357"/>
          </a:xfrm>
        </p:spPr>
        <p:txBody>
          <a:bodyPr/>
          <a:lstStyle/>
          <a:p>
            <a:pPr algn="ctr"/>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A group of scientists placed 5 monkeys in a cage and in the middle, a ladder with bananas on the top.</a:t>
            </a:r>
            <a:b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3" name="Subtitle 12"/>
          <p:cNvSpPr>
            <a:spLocks noGrp="1"/>
          </p:cNvSpPr>
          <p:nvPr>
            <p:ph type="subTitle" idx="1"/>
          </p:nvPr>
        </p:nvSpPr>
        <p:spPr>
          <a:xfrm>
            <a:off x="256677" y="1672389"/>
            <a:ext cx="11607241" cy="4980824"/>
          </a:xfrm>
        </p:spPr>
        <p:txBody>
          <a:bodyPr/>
          <a:lstStyle/>
          <a:p>
            <a:endParaRPr lang="en-US" dirty="0"/>
          </a:p>
        </p:txBody>
      </p:sp>
      <p:sp>
        <p:nvSpPr>
          <p:cNvPr id="6" name="Slide Number Placeholder 5"/>
          <p:cNvSpPr>
            <a:spLocks noGrp="1"/>
          </p:cNvSpPr>
          <p:nvPr>
            <p:ph type="sldNum" sz="quarter" idx="10"/>
          </p:nvPr>
        </p:nvSpPr>
        <p:spPr/>
        <p:txBody>
          <a:bodyPr/>
          <a:lstStyle/>
          <a:p>
            <a:fld id="{4055DAF9-65CB-4DA5-9FA9-B40D65E39295}" type="slidenum">
              <a:rPr lang="en-US" smtClean="0"/>
              <a:pPr/>
              <a:t>23</a:t>
            </a:fld>
            <a:endParaRPr lang="en-US"/>
          </a:p>
        </p:txBody>
      </p:sp>
      <p:sp>
        <p:nvSpPr>
          <p:cNvPr id="5" name="Date Placeholder 4"/>
          <p:cNvSpPr>
            <a:spLocks noGrp="1"/>
          </p:cNvSpPr>
          <p:nvPr>
            <p:ph type="dt" sz="half" idx="11"/>
          </p:nvPr>
        </p:nvSpPr>
        <p:spPr/>
        <p:txBody>
          <a:bodyPr/>
          <a:lstStyle/>
          <a:p>
            <a:fld id="{3DEF1F2E-984C-446E-B81A-4417E9312E11}" type="datetime1">
              <a:rPr lang="en-US" smtClean="0"/>
              <a:pPr/>
              <a:t>2/5/2020</a:t>
            </a:fld>
            <a:endParaRPr lang="en-US"/>
          </a:p>
        </p:txBody>
      </p:sp>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153" y="5008379"/>
            <a:ext cx="1538103" cy="10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j023367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177" y="2284470"/>
            <a:ext cx="3381403" cy="325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178" y="5329221"/>
            <a:ext cx="1538103" cy="10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5617" y="4615316"/>
            <a:ext cx="1538103" cy="10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531" y="2963011"/>
            <a:ext cx="1538103" cy="10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75" y="3110661"/>
            <a:ext cx="1538103" cy="10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descr="j019865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96760">
            <a:off x="6722470" y="1902891"/>
            <a:ext cx="998815"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47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92507" y="219076"/>
            <a:ext cx="11671411" cy="1381125"/>
          </a:xfrm>
        </p:spPr>
        <p:txBody>
          <a:bodyPr/>
          <a:lstStyle/>
          <a:p>
            <a:pPr algn="ctr"/>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Every time a monkey went up the ladder, the scientists soaked the rest of the monkeys with cold water. </a:t>
            </a:r>
            <a:r>
              <a:rPr lang="en-US" sz="2800" dirty="0">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r>
            <a:br>
              <a:rPr lang="en-US" sz="2800" dirty="0">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192508" y="1275347"/>
            <a:ext cx="11671409" cy="5377866"/>
          </a:xfrm>
        </p:spPr>
        <p:txBody>
          <a:bodyPr/>
          <a:lstStyle/>
          <a:p>
            <a:endParaRPr lang="en-US" dirty="0"/>
          </a:p>
        </p:txBody>
      </p:sp>
      <p:sp>
        <p:nvSpPr>
          <p:cNvPr id="6" name="Slide Number Placeholder 5"/>
          <p:cNvSpPr>
            <a:spLocks noGrp="1"/>
          </p:cNvSpPr>
          <p:nvPr>
            <p:ph type="sldNum" sz="quarter" idx="10"/>
          </p:nvPr>
        </p:nvSpPr>
        <p:spPr/>
        <p:txBody>
          <a:bodyPr/>
          <a:lstStyle/>
          <a:p>
            <a:pPr>
              <a:defRPr/>
            </a:pPr>
            <a:fld id="{4055DAF9-65CB-4DA5-9FA9-B40D65E39295}" type="slidenum">
              <a:rPr lang="en-US" smtClean="0"/>
              <a:pPr>
                <a:defRPr/>
              </a:pPr>
              <a:t>24</a:t>
            </a:fld>
            <a:endParaRPr lang="en-US"/>
          </a:p>
        </p:txBody>
      </p:sp>
      <p:sp>
        <p:nvSpPr>
          <p:cNvPr id="5" name="Date Placeholder 4"/>
          <p:cNvSpPr>
            <a:spLocks noGrp="1"/>
          </p:cNvSpPr>
          <p:nvPr>
            <p:ph type="dt" sz="half" idx="11"/>
          </p:nvPr>
        </p:nvSpPr>
        <p:spPr/>
        <p:txBody>
          <a:bodyPr/>
          <a:lstStyle/>
          <a:p>
            <a:pPr>
              <a:defRPr/>
            </a:pPr>
            <a:fld id="{3DEF1F2E-984C-446E-B81A-4417E9312E11}" type="datetime1">
              <a:rPr lang="en-US" smtClean="0"/>
              <a:pPr>
                <a:defRPr/>
              </a:pPr>
              <a:t>2/5/2020</a:t>
            </a:fld>
            <a:endParaRPr lang="en-US"/>
          </a:p>
        </p:txBody>
      </p:sp>
      <p:pic>
        <p:nvPicPr>
          <p:cNvPr id="9" name="Picture 13" descr="j035135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3457853" y="1343571"/>
            <a:ext cx="2213811" cy="118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833" y="2859155"/>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6060" y="4489375"/>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522" y="2684402"/>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826" y="4748898"/>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854" y="4878573"/>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9" descr="j023367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5169" y="2552499"/>
            <a:ext cx="2534652" cy="232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8" descr="j019865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96760">
            <a:off x="8656653" y="2115551"/>
            <a:ext cx="998815"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94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381001"/>
            <a:ext cx="11575159" cy="1363579"/>
          </a:xfrm>
        </p:spPr>
        <p:txBody>
          <a:bodyPr>
            <a:normAutofit fontScale="90000"/>
          </a:bodyPr>
          <a:lstStyle/>
          <a:p>
            <a:pPr algn="ctr"/>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After a while, every time a monkey went up the ladder, </a:t>
            </a:r>
            <a:r>
              <a:rPr lang="en-US" sz="2800" dirty="0" smtClean="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others </a:t>
            </a:r>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beat up the one on the ladder.</a:t>
            </a:r>
            <a:b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A17C2D0B-E7D2-438A-9C90-71F85A413687}" type="datetime1">
              <a:rPr lang="en-US" smtClean="0"/>
              <a:pPr>
                <a:defRPr/>
              </a:pPr>
              <a:t>2/5/2020</a:t>
            </a:fld>
            <a:endParaRPr lang="en-US"/>
          </a:p>
        </p:txBody>
      </p:sp>
      <p:sp>
        <p:nvSpPr>
          <p:cNvPr id="5" name="Slide Number Placeholder 4"/>
          <p:cNvSpPr>
            <a:spLocks noGrp="1"/>
          </p:cNvSpPr>
          <p:nvPr>
            <p:ph type="sldNum" sz="quarter" idx="12"/>
          </p:nvPr>
        </p:nvSpPr>
        <p:spPr/>
        <p:txBody>
          <a:bodyPr/>
          <a:lstStyle/>
          <a:p>
            <a:pPr>
              <a:defRPr/>
            </a:pPr>
            <a:fld id="{4544CF93-314F-4AF2-AD80-79E5DF3FE44F}" type="slidenum">
              <a:rPr lang="en-US" smtClean="0"/>
              <a:pPr>
                <a:defRPr/>
              </a:pPr>
              <a:t>25</a:t>
            </a:fld>
            <a:endParaRPr lang="en-US"/>
          </a:p>
        </p:txBody>
      </p:sp>
      <p:pic>
        <p:nvPicPr>
          <p:cNvPr id="6" name="Picture 19" descr="j0233671[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20991" y="2490538"/>
            <a:ext cx="2112475" cy="301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j019865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6760">
            <a:off x="5878481" y="2075549"/>
            <a:ext cx="998815"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5326" y="4748112"/>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918" y="4395187"/>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8444" y="3982102"/>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002" y="5133123"/>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890" y="4866868"/>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68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90" y="381000"/>
            <a:ext cx="11639327" cy="3035968"/>
          </a:xfrm>
        </p:spPr>
        <p:txBody>
          <a:bodyPr>
            <a:normAutofit fontScale="90000"/>
          </a:bodyPr>
          <a:lstStyle/>
          <a:p>
            <a:r>
              <a:rPr lang="en-US" sz="2800" dirty="0" smtClean="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r>
            <a:br>
              <a:rPr lang="en-US" sz="2800" dirty="0" smtClean="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r>
            <a:b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r>
              <a:rPr lang="en-US" sz="2800" dirty="0" smtClean="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r>
            <a:br>
              <a:rPr lang="en-US" sz="2800" dirty="0" smtClean="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t>
            </a:r>
            <a:r>
              <a:rPr lang="en-US" sz="2800" dirty="0" smtClean="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t>
            </a:r>
            <a:r>
              <a:rPr lang="en-US" sz="2400" dirty="0" smtClean="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Scientists </a:t>
            </a:r>
            <a:r>
              <a:rPr lang="en-US" sz="24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then decided to substitute one of the monkeys. </a:t>
            </a:r>
            <a:r>
              <a:rPr lang="en-US" sz="2400" dirty="0" smtClean="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The first thing</a:t>
            </a:r>
            <a:r>
              <a:rPr lang="en-US" sz="24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this new monkey did was to go up the ladder.  Immediately, the other monkeys beat him up</a:t>
            </a:r>
            <a:r>
              <a:rPr lang="en-US" sz="2400" dirty="0" smtClean="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a:t>
            </a:r>
            <a:br>
              <a:rPr lang="en-US" sz="2400" dirty="0" smtClean="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r>
              <a:rPr lang="en-US" sz="24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After several beatings, the new member learned not to climb the ladder even though he never knew why.</a:t>
            </a:r>
            <a:br>
              <a:rPr lang="en-US" sz="24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r>
              <a:rPr lang="en-US" sz="40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r>
            <a:br>
              <a:rPr lang="en-US" sz="40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endParaRPr lang="en-US" dirty="0"/>
          </a:p>
        </p:txBody>
      </p:sp>
      <p:sp>
        <p:nvSpPr>
          <p:cNvPr id="4" name="Date Placeholder 3"/>
          <p:cNvSpPr>
            <a:spLocks noGrp="1"/>
          </p:cNvSpPr>
          <p:nvPr>
            <p:ph type="dt" sz="half" idx="10"/>
          </p:nvPr>
        </p:nvSpPr>
        <p:spPr/>
        <p:txBody>
          <a:bodyPr/>
          <a:lstStyle/>
          <a:p>
            <a:pPr>
              <a:defRPr/>
            </a:pPr>
            <a:fld id="{A17C2D0B-E7D2-438A-9C90-71F85A413687}" type="datetime1">
              <a:rPr lang="en-US" smtClean="0"/>
              <a:pPr>
                <a:defRPr/>
              </a:pPr>
              <a:t>2/5/2020</a:t>
            </a:fld>
            <a:endParaRPr lang="en-US"/>
          </a:p>
        </p:txBody>
      </p:sp>
      <p:sp>
        <p:nvSpPr>
          <p:cNvPr id="5" name="Slide Number Placeholder 4"/>
          <p:cNvSpPr>
            <a:spLocks noGrp="1"/>
          </p:cNvSpPr>
          <p:nvPr>
            <p:ph type="sldNum" sz="quarter" idx="12"/>
          </p:nvPr>
        </p:nvSpPr>
        <p:spPr/>
        <p:txBody>
          <a:bodyPr/>
          <a:lstStyle/>
          <a:p>
            <a:pPr>
              <a:defRPr/>
            </a:pPr>
            <a:fld id="{4544CF93-314F-4AF2-AD80-79E5DF3FE44F}" type="slidenum">
              <a:rPr lang="en-US" smtClean="0"/>
              <a:pPr>
                <a:defRPr/>
              </a:pPr>
              <a:t>26</a:t>
            </a:fld>
            <a:endParaRPr lang="en-US"/>
          </a:p>
        </p:txBody>
      </p:sp>
      <p:pic>
        <p:nvPicPr>
          <p:cNvPr id="6" name="Picture 11" descr="j007892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6686" y="5051425"/>
            <a:ext cx="213995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j0233671[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85553" y="3124303"/>
            <a:ext cx="2112475" cy="2337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j019865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6760">
            <a:off x="1579963" y="2714956"/>
            <a:ext cx="998815"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9476" y="2782578"/>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243" y="3950572"/>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3518" y="4724455"/>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8737" y="3463920"/>
            <a:ext cx="1593769"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943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90" y="219075"/>
            <a:ext cx="11639327" cy="2656472"/>
          </a:xfrm>
        </p:spPr>
        <p:txBody>
          <a:bodyPr/>
          <a:lstStyle/>
          <a:p>
            <a:r>
              <a:rPr lang="en-US" sz="2400" dirty="0" smtClean="0">
                <a:solidFill>
                  <a:schemeClr val="tx1"/>
                </a:solidFill>
                <a:latin typeface="Times New Roman" panose="02020603050405020304" pitchFamily="18" charset="0"/>
                <a:ea typeface="Osaka"/>
                <a:cs typeface="Times New Roman" panose="02020603050405020304" pitchFamily="18" charset="0"/>
              </a:rPr>
              <a:t>When 2nd </a:t>
            </a:r>
            <a:r>
              <a:rPr lang="en-US" sz="2400" dirty="0">
                <a:solidFill>
                  <a:schemeClr val="tx1"/>
                </a:solidFill>
                <a:latin typeface="Times New Roman" panose="02020603050405020304" pitchFamily="18" charset="0"/>
                <a:ea typeface="Osaka"/>
                <a:cs typeface="Times New Roman" panose="02020603050405020304" pitchFamily="18" charset="0"/>
              </a:rPr>
              <a:t>monkey was substituted and the same </a:t>
            </a:r>
            <a:r>
              <a:rPr lang="en-US" sz="2400" dirty="0" smtClean="0">
                <a:solidFill>
                  <a:schemeClr val="tx1"/>
                </a:solidFill>
                <a:latin typeface="Times New Roman" panose="02020603050405020304" pitchFamily="18" charset="0"/>
                <a:ea typeface="Osaka"/>
                <a:cs typeface="Times New Roman" panose="02020603050405020304" pitchFamily="18" charset="0"/>
              </a:rPr>
              <a:t>thing occurred</a:t>
            </a:r>
            <a:r>
              <a:rPr lang="en-US" sz="2400" dirty="0">
                <a:solidFill>
                  <a:schemeClr val="tx1"/>
                </a:solidFill>
                <a:latin typeface="Times New Roman" panose="02020603050405020304" pitchFamily="18" charset="0"/>
                <a:ea typeface="Osaka"/>
                <a:cs typeface="Times New Roman" panose="02020603050405020304" pitchFamily="18" charset="0"/>
              </a:rPr>
              <a:t>. The </a:t>
            </a:r>
            <a:r>
              <a:rPr lang="en-US" sz="2400" dirty="0" smtClean="0">
                <a:solidFill>
                  <a:schemeClr val="tx1"/>
                </a:solidFill>
                <a:latin typeface="Times New Roman" panose="02020603050405020304" pitchFamily="18" charset="0"/>
                <a:ea typeface="Osaka"/>
                <a:cs typeface="Times New Roman" panose="02020603050405020304" pitchFamily="18" charset="0"/>
              </a:rPr>
              <a:t>1st </a:t>
            </a:r>
            <a:r>
              <a:rPr lang="en-US" sz="2400" dirty="0">
                <a:solidFill>
                  <a:schemeClr val="tx1"/>
                </a:solidFill>
                <a:latin typeface="Times New Roman" panose="02020603050405020304" pitchFamily="18" charset="0"/>
                <a:ea typeface="Osaka"/>
                <a:cs typeface="Times New Roman" panose="02020603050405020304" pitchFamily="18" charset="0"/>
              </a:rPr>
              <a:t>monkey participated on the beating of the </a:t>
            </a:r>
            <a:r>
              <a:rPr lang="en-US" sz="2400" dirty="0" smtClean="0">
                <a:solidFill>
                  <a:schemeClr val="tx1"/>
                </a:solidFill>
                <a:latin typeface="Times New Roman" panose="02020603050405020304" pitchFamily="18" charset="0"/>
                <a:ea typeface="Osaka"/>
                <a:cs typeface="Times New Roman" panose="02020603050405020304" pitchFamily="18" charset="0"/>
              </a:rPr>
              <a:t>2nd </a:t>
            </a:r>
            <a:r>
              <a:rPr lang="en-US" sz="2400" dirty="0">
                <a:solidFill>
                  <a:schemeClr val="tx1"/>
                </a:solidFill>
                <a:latin typeface="Times New Roman" panose="02020603050405020304" pitchFamily="18" charset="0"/>
                <a:ea typeface="Osaka"/>
                <a:cs typeface="Times New Roman" panose="02020603050405020304" pitchFamily="18" charset="0"/>
              </a:rPr>
              <a:t>monkey. </a:t>
            </a:r>
            <a:r>
              <a:rPr lang="en-US" sz="2400" dirty="0" smtClean="0">
                <a:solidFill>
                  <a:schemeClr val="tx1"/>
                </a:solidFill>
                <a:latin typeface="Times New Roman" panose="02020603050405020304" pitchFamily="18" charset="0"/>
                <a:ea typeface="Osaka"/>
                <a:cs typeface="Times New Roman" panose="02020603050405020304" pitchFamily="18" charset="0"/>
              </a:rPr>
              <a:t>                                   A 3rd </a:t>
            </a:r>
            <a:r>
              <a:rPr lang="en-US" sz="2400" dirty="0">
                <a:solidFill>
                  <a:schemeClr val="tx1"/>
                </a:solidFill>
                <a:latin typeface="Times New Roman" panose="02020603050405020304" pitchFamily="18" charset="0"/>
                <a:ea typeface="Osaka"/>
                <a:cs typeface="Times New Roman" panose="02020603050405020304" pitchFamily="18" charset="0"/>
              </a:rPr>
              <a:t>monkey was changed and the same happened. The </a:t>
            </a:r>
            <a:r>
              <a:rPr lang="en-US" sz="2400" dirty="0" smtClean="0">
                <a:solidFill>
                  <a:schemeClr val="tx1"/>
                </a:solidFill>
                <a:latin typeface="Times New Roman" panose="02020603050405020304" pitchFamily="18" charset="0"/>
                <a:ea typeface="Osaka"/>
                <a:cs typeface="Times New Roman" panose="02020603050405020304" pitchFamily="18" charset="0"/>
              </a:rPr>
              <a:t>4th </a:t>
            </a:r>
            <a:r>
              <a:rPr lang="en-US" sz="2400" dirty="0">
                <a:solidFill>
                  <a:schemeClr val="tx1"/>
                </a:solidFill>
                <a:latin typeface="Times New Roman" panose="02020603050405020304" pitchFamily="18" charset="0"/>
                <a:ea typeface="Osaka"/>
                <a:cs typeface="Times New Roman" panose="02020603050405020304" pitchFamily="18" charset="0"/>
              </a:rPr>
              <a:t>was substituted and the beating was repeated and finally the </a:t>
            </a:r>
            <a:r>
              <a:rPr lang="en-US" sz="2400" dirty="0" smtClean="0">
                <a:solidFill>
                  <a:schemeClr val="tx1"/>
                </a:solidFill>
                <a:latin typeface="Times New Roman" panose="02020603050405020304" pitchFamily="18" charset="0"/>
                <a:ea typeface="Osaka"/>
                <a:cs typeface="Times New Roman" panose="02020603050405020304" pitchFamily="18" charset="0"/>
              </a:rPr>
              <a:t>5th </a:t>
            </a:r>
            <a:r>
              <a:rPr lang="en-US" sz="2400" dirty="0">
                <a:solidFill>
                  <a:schemeClr val="tx1"/>
                </a:solidFill>
                <a:latin typeface="Times New Roman" panose="02020603050405020304" pitchFamily="18" charset="0"/>
                <a:ea typeface="Osaka"/>
                <a:cs typeface="Times New Roman" panose="02020603050405020304" pitchFamily="18" charset="0"/>
              </a:rPr>
              <a:t>monkey was replaced. </a:t>
            </a:r>
            <a:r>
              <a:rPr lang="en-US" sz="4000" dirty="0">
                <a:latin typeface="Arial" pitchFamily="34" charset="0"/>
                <a:ea typeface="Osaka"/>
                <a:cs typeface="Osaka"/>
              </a:rPr>
              <a:t/>
            </a:r>
            <a:br>
              <a:rPr lang="en-US" sz="4000" dirty="0">
                <a:latin typeface="Arial" pitchFamily="34" charset="0"/>
                <a:ea typeface="Osaka"/>
                <a:cs typeface="Osaka"/>
              </a:rPr>
            </a:br>
            <a:endParaRPr lang="en-US" dirty="0"/>
          </a:p>
        </p:txBody>
      </p:sp>
      <p:sp>
        <p:nvSpPr>
          <p:cNvPr id="4" name="Date Placeholder 3"/>
          <p:cNvSpPr>
            <a:spLocks noGrp="1"/>
          </p:cNvSpPr>
          <p:nvPr>
            <p:ph type="dt" sz="half" idx="10"/>
          </p:nvPr>
        </p:nvSpPr>
        <p:spPr/>
        <p:txBody>
          <a:bodyPr/>
          <a:lstStyle/>
          <a:p>
            <a:pPr>
              <a:defRPr/>
            </a:pPr>
            <a:fld id="{A17C2D0B-E7D2-438A-9C90-71F85A413687}" type="datetime1">
              <a:rPr lang="en-US" smtClean="0"/>
              <a:pPr>
                <a:defRPr/>
              </a:pPr>
              <a:t>2/5/2020</a:t>
            </a:fld>
            <a:endParaRPr lang="en-US"/>
          </a:p>
        </p:txBody>
      </p:sp>
      <p:sp>
        <p:nvSpPr>
          <p:cNvPr id="5" name="Slide Number Placeholder 4"/>
          <p:cNvSpPr>
            <a:spLocks noGrp="1"/>
          </p:cNvSpPr>
          <p:nvPr>
            <p:ph type="sldNum" sz="quarter" idx="12"/>
          </p:nvPr>
        </p:nvSpPr>
        <p:spPr/>
        <p:txBody>
          <a:bodyPr/>
          <a:lstStyle/>
          <a:p>
            <a:pPr>
              <a:defRPr/>
            </a:pPr>
            <a:fld id="{4544CF93-314F-4AF2-AD80-79E5DF3FE44F}" type="slidenum">
              <a:rPr lang="en-US" smtClean="0"/>
              <a:pPr>
                <a:defRPr/>
              </a:pPr>
              <a:t>27</a:t>
            </a:fld>
            <a:endParaRPr lang="en-US"/>
          </a:p>
        </p:txBody>
      </p:sp>
      <p:pic>
        <p:nvPicPr>
          <p:cNvPr id="6" name="Picture 19" descr="j0233671[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3157" y="2875548"/>
            <a:ext cx="2112475" cy="2337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j019865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6760">
            <a:off x="2077270" y="2482449"/>
            <a:ext cx="998815"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6686" y="4830764"/>
            <a:ext cx="213995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6637" y="4627561"/>
            <a:ext cx="213995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4454" y="4627562"/>
            <a:ext cx="213995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7570" y="2747411"/>
            <a:ext cx="213995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8770" y="2592972"/>
            <a:ext cx="213995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94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4" y="381002"/>
            <a:ext cx="11543073" cy="1447799"/>
          </a:xfrm>
        </p:spPr>
        <p:txBody>
          <a:bodyPr/>
          <a:lstStyle/>
          <a:p>
            <a:r>
              <a:rPr lang="en-US" sz="2800" dirty="0">
                <a:solidFill>
                  <a:schemeClr val="tx1"/>
                </a:solidFill>
                <a:latin typeface="Times New Roman" panose="02020603050405020304" pitchFamily="18" charset="0"/>
                <a:ea typeface="Osaka"/>
                <a:cs typeface="Times New Roman" panose="02020603050405020304" pitchFamily="18" charset="0"/>
              </a:rPr>
              <a:t>What was left was a group of 5 monkeys that even though none ever received a cold shower, continued to beat up any monkey who attempted to climb up the ladder.</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A17C2D0B-E7D2-438A-9C90-71F85A413687}" type="datetime1">
              <a:rPr lang="en-US" smtClean="0"/>
              <a:pPr>
                <a:defRPr/>
              </a:pPr>
              <a:t>2/5/2020</a:t>
            </a:fld>
            <a:endParaRPr lang="en-US"/>
          </a:p>
        </p:txBody>
      </p:sp>
      <p:sp>
        <p:nvSpPr>
          <p:cNvPr id="5" name="Slide Number Placeholder 4"/>
          <p:cNvSpPr>
            <a:spLocks noGrp="1"/>
          </p:cNvSpPr>
          <p:nvPr>
            <p:ph type="sldNum" sz="quarter" idx="12"/>
          </p:nvPr>
        </p:nvSpPr>
        <p:spPr/>
        <p:txBody>
          <a:bodyPr/>
          <a:lstStyle/>
          <a:p>
            <a:pPr>
              <a:defRPr/>
            </a:pPr>
            <a:fld id="{4544CF93-314F-4AF2-AD80-79E5DF3FE44F}" type="slidenum">
              <a:rPr lang="en-US" smtClean="0"/>
              <a:pPr>
                <a:defRPr/>
              </a:pPr>
              <a:t>28</a:t>
            </a:fld>
            <a:endParaRPr lang="en-US"/>
          </a:p>
        </p:txBody>
      </p:sp>
      <p:pic>
        <p:nvPicPr>
          <p:cNvPr id="6" name="Picture 19" descr="j0233671[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99704" y="2579060"/>
            <a:ext cx="2112475" cy="2337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j019865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6760">
            <a:off x="5446114" y="2113376"/>
            <a:ext cx="998815"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7317" y="3737510"/>
            <a:ext cx="213995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0585" y="5173224"/>
            <a:ext cx="213995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3041" y="4606823"/>
            <a:ext cx="213995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354" y="2378338"/>
            <a:ext cx="213995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5683" y="1850398"/>
            <a:ext cx="213995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617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6" y="493296"/>
            <a:ext cx="10958095" cy="5543968"/>
          </a:xfrm>
        </p:spPr>
        <p:txBody>
          <a:bodyPr/>
          <a:lstStyle/>
          <a:p>
            <a:pPr marL="0" indent="0" algn="just">
              <a:buNone/>
              <a:defRPr/>
            </a:pPr>
            <a:r>
              <a:rPr lang="en-US" sz="2400" dirty="0">
                <a:solidFill>
                  <a:schemeClr val="tx1"/>
                </a:solidFill>
                <a:latin typeface="Times New Roman" panose="02020603050405020304" pitchFamily="18" charset="0"/>
                <a:ea typeface="Osaka"/>
                <a:cs typeface="Times New Roman" panose="02020603050405020304" pitchFamily="18" charset="0"/>
              </a:rPr>
              <a:t>If it was possible to ask the monkeys why they would beat up all those who attempted to go up the ladder…..</a:t>
            </a:r>
          </a:p>
          <a:p>
            <a:pPr marL="0" indent="0">
              <a:buNone/>
              <a:defRPr/>
            </a:pPr>
            <a:r>
              <a:rPr lang="en-US" sz="2400" dirty="0" smtClean="0">
                <a:solidFill>
                  <a:schemeClr val="tx1"/>
                </a:solidFill>
                <a:latin typeface="Times New Roman" panose="02020603050405020304" pitchFamily="18" charset="0"/>
                <a:ea typeface="Osaka"/>
                <a:cs typeface="Times New Roman" panose="02020603050405020304" pitchFamily="18" charset="0"/>
              </a:rPr>
              <a:t>You will all agree with </a:t>
            </a:r>
            <a:r>
              <a:rPr lang="en-US" sz="2400" smtClean="0">
                <a:solidFill>
                  <a:schemeClr val="tx1"/>
                </a:solidFill>
                <a:latin typeface="Times New Roman" panose="02020603050405020304" pitchFamily="18" charset="0"/>
                <a:ea typeface="Osaka"/>
                <a:cs typeface="Times New Roman" panose="02020603050405020304" pitchFamily="18" charset="0"/>
              </a:rPr>
              <a:t>me that the </a:t>
            </a:r>
            <a:r>
              <a:rPr lang="en-US" sz="2400" dirty="0">
                <a:solidFill>
                  <a:schemeClr val="tx1"/>
                </a:solidFill>
                <a:latin typeface="Times New Roman" panose="02020603050405020304" pitchFamily="18" charset="0"/>
                <a:ea typeface="Osaka"/>
                <a:cs typeface="Times New Roman" panose="02020603050405020304" pitchFamily="18" charset="0"/>
              </a:rPr>
              <a:t>answer would be….</a:t>
            </a:r>
          </a:p>
          <a:p>
            <a:pPr marL="0" indent="0">
              <a:buNone/>
              <a:defRPr/>
            </a:pPr>
            <a:r>
              <a:rPr lang="en-US" sz="2400" b="1" dirty="0">
                <a:solidFill>
                  <a:schemeClr val="tx1"/>
                </a:solidFill>
                <a:latin typeface="Times New Roman" panose="02020603050405020304" pitchFamily="18" charset="0"/>
                <a:ea typeface="Osaka"/>
                <a:cs typeface="Times New Roman" panose="02020603050405020304" pitchFamily="18" charset="0"/>
              </a:rPr>
              <a:t>“I don’t know – that’s </a:t>
            </a:r>
            <a:r>
              <a:rPr lang="en-US" sz="2400" b="1" dirty="0" smtClean="0">
                <a:solidFill>
                  <a:schemeClr val="tx1"/>
                </a:solidFill>
                <a:latin typeface="Times New Roman" panose="02020603050405020304" pitchFamily="18" charset="0"/>
                <a:ea typeface="Osaka"/>
                <a:cs typeface="Times New Roman" panose="02020603050405020304" pitchFamily="18" charset="0"/>
              </a:rPr>
              <a:t>how                                                             things </a:t>
            </a:r>
            <a:r>
              <a:rPr lang="en-US" sz="2400" b="1" dirty="0">
                <a:solidFill>
                  <a:schemeClr val="tx1"/>
                </a:solidFill>
                <a:latin typeface="Times New Roman" panose="02020603050405020304" pitchFamily="18" charset="0"/>
                <a:ea typeface="Osaka"/>
                <a:cs typeface="Times New Roman" panose="02020603050405020304" pitchFamily="18" charset="0"/>
              </a:rPr>
              <a:t>are done around </a:t>
            </a:r>
            <a:r>
              <a:rPr lang="en-US" sz="2400" b="1" dirty="0" smtClean="0">
                <a:solidFill>
                  <a:schemeClr val="tx1"/>
                </a:solidFill>
                <a:latin typeface="Times New Roman" panose="02020603050405020304" pitchFamily="18" charset="0"/>
                <a:ea typeface="Osaka"/>
                <a:cs typeface="Times New Roman" panose="02020603050405020304" pitchFamily="18" charset="0"/>
              </a:rPr>
              <a:t>here”       </a:t>
            </a:r>
            <a:r>
              <a:rPr lang="en-US" sz="2400" b="1" dirty="0">
                <a:solidFill>
                  <a:schemeClr val="tx1"/>
                </a:solidFill>
                <a:latin typeface="Times New Roman" panose="02020603050405020304" pitchFamily="18" charset="0"/>
                <a:ea typeface="Osaka"/>
                <a:cs typeface="Times New Roman" panose="02020603050405020304" pitchFamily="18" charset="0"/>
              </a:rPr>
              <a:t>	</a:t>
            </a:r>
            <a:r>
              <a:rPr lang="en-US" sz="2400" dirty="0">
                <a:solidFill>
                  <a:schemeClr val="tx1"/>
                </a:solidFill>
                <a:latin typeface="Times New Roman" panose="02020603050405020304" pitchFamily="18" charset="0"/>
                <a:ea typeface="Osaka"/>
                <a:cs typeface="Times New Roman" panose="02020603050405020304" pitchFamily="18" charset="0"/>
              </a:rPr>
              <a:t>	</a:t>
            </a:r>
            <a:endParaRPr lang="en-US" sz="2400" dirty="0" smtClean="0">
              <a:solidFill>
                <a:schemeClr val="tx1"/>
              </a:solidFill>
              <a:latin typeface="Times New Roman" panose="02020603050405020304" pitchFamily="18" charset="0"/>
              <a:ea typeface="Osaka"/>
              <a:cs typeface="Times New Roman" panose="02020603050405020304" pitchFamily="18" charset="0"/>
            </a:endParaRPr>
          </a:p>
          <a:p>
            <a:pPr marL="0" indent="0">
              <a:buNone/>
              <a:defRPr/>
            </a:pPr>
            <a:r>
              <a:rPr lang="en-US" sz="2400" dirty="0" smtClean="0">
                <a:latin typeface="Times New Roman" panose="02020603050405020304" pitchFamily="18" charset="0"/>
                <a:ea typeface="Osaka"/>
                <a:cs typeface="Times New Roman" panose="02020603050405020304" pitchFamily="18" charset="0"/>
              </a:rPr>
              <a:t>Does </a:t>
            </a:r>
            <a:r>
              <a:rPr lang="en-US" sz="2400" dirty="0">
                <a:latin typeface="Times New Roman" panose="02020603050405020304" pitchFamily="18" charset="0"/>
                <a:ea typeface="Osaka"/>
                <a:cs typeface="Times New Roman" panose="02020603050405020304" pitchFamily="18" charset="0"/>
              </a:rPr>
              <a:t>it sound familiar?</a:t>
            </a:r>
          </a:p>
          <a:p>
            <a:pPr marL="0" indent="0">
              <a:buNone/>
            </a:pPr>
            <a:endParaRPr lang="en-US" dirty="0"/>
          </a:p>
        </p:txBody>
      </p:sp>
      <p:sp>
        <p:nvSpPr>
          <p:cNvPr id="4" name="Date Placeholder 3"/>
          <p:cNvSpPr>
            <a:spLocks noGrp="1"/>
          </p:cNvSpPr>
          <p:nvPr>
            <p:ph type="dt" sz="half" idx="10"/>
          </p:nvPr>
        </p:nvSpPr>
        <p:spPr/>
        <p:txBody>
          <a:bodyPr/>
          <a:lstStyle/>
          <a:p>
            <a:pPr>
              <a:defRPr/>
            </a:pPr>
            <a:fld id="{A17C2D0B-E7D2-438A-9C90-71F85A413687}" type="datetime1">
              <a:rPr lang="en-US" smtClean="0"/>
              <a:pPr>
                <a:defRPr/>
              </a:pPr>
              <a:t>2/5/2020</a:t>
            </a:fld>
            <a:endParaRPr lang="en-US"/>
          </a:p>
        </p:txBody>
      </p:sp>
      <p:sp>
        <p:nvSpPr>
          <p:cNvPr id="5" name="Slide Number Placeholder 4"/>
          <p:cNvSpPr>
            <a:spLocks noGrp="1"/>
          </p:cNvSpPr>
          <p:nvPr>
            <p:ph type="sldNum" sz="quarter" idx="12"/>
          </p:nvPr>
        </p:nvSpPr>
        <p:spPr/>
        <p:txBody>
          <a:bodyPr/>
          <a:lstStyle/>
          <a:p>
            <a:pPr>
              <a:defRPr/>
            </a:pPr>
            <a:fld id="{4544CF93-314F-4AF2-AD80-79E5DF3FE44F}" type="slidenum">
              <a:rPr lang="en-US" smtClean="0"/>
              <a:pPr>
                <a:defRPr/>
              </a:pPr>
              <a:t>29</a:t>
            </a:fld>
            <a:endParaRPr lang="en-US"/>
          </a:p>
        </p:txBody>
      </p:sp>
      <p:pic>
        <p:nvPicPr>
          <p:cNvPr id="6" name="Picture 3" descr="j01922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900" y="3971257"/>
            <a:ext cx="2470149"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j02336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104" y="2242176"/>
            <a:ext cx="2112475" cy="2337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j019865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6760">
            <a:off x="7932639" y="1772666"/>
            <a:ext cx="998815"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j01922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0300" y="3352925"/>
            <a:ext cx="2470149"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j01922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531" y="4924007"/>
            <a:ext cx="2470149"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j01922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5340" y="4894388"/>
            <a:ext cx="2470149"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j01922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1851" y="3200525"/>
            <a:ext cx="2470149"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61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0" y="902368"/>
            <a:ext cx="3505199" cy="483938"/>
          </a:xfrm>
        </p:spPr>
        <p:txBody>
          <a:bodyPr>
            <a:normAutofit/>
          </a:bodyPr>
          <a:lstStyle/>
          <a:p>
            <a:r>
              <a:rPr lang="en-GB" b="1" dirty="0"/>
              <a:t>What are Human Rights?</a:t>
            </a:r>
          </a:p>
        </p:txBody>
      </p:sp>
      <p:sp>
        <p:nvSpPr>
          <p:cNvPr id="4" name="Text Placeholder 3"/>
          <p:cNvSpPr>
            <a:spLocks noGrp="1"/>
          </p:cNvSpPr>
          <p:nvPr>
            <p:ph type="body" sz="half" idx="2"/>
          </p:nvPr>
        </p:nvSpPr>
        <p:spPr/>
        <p:txBody>
          <a:bodyPr/>
          <a:lstStyle/>
          <a:p>
            <a:endParaRPr lang="en-GB" dirty="0"/>
          </a:p>
        </p:txBody>
      </p:sp>
      <p:sp>
        <p:nvSpPr>
          <p:cNvPr id="6" name="Content Placeholder 5"/>
          <p:cNvSpPr>
            <a:spLocks noGrp="1"/>
          </p:cNvSpPr>
          <p:nvPr>
            <p:ph idx="1"/>
          </p:nvPr>
        </p:nvSpPr>
        <p:spPr>
          <a:xfrm>
            <a:off x="6256421" y="2683042"/>
            <a:ext cx="5284286" cy="3519550"/>
          </a:xfrm>
        </p:spPr>
        <p:txBody>
          <a:bodyPr>
            <a:normAutofit/>
          </a:bodyPr>
          <a:lstStyle/>
          <a:p>
            <a:pPr algn="just"/>
            <a:r>
              <a:rPr lang="en-GB" sz="2000" dirty="0"/>
              <a:t> Rights according to </a:t>
            </a:r>
            <a:r>
              <a:rPr lang="en-GB" sz="2000" i="1" dirty="0"/>
              <a:t>United Nations Human Rights Declaration </a:t>
            </a:r>
            <a:r>
              <a:rPr lang="en-GB" sz="2000" dirty="0"/>
              <a:t>is a universal law that ought to be enjoyed and exercised by all individuals. According to this declaration, every human ought to have equal access to exercise the fundamental human rights. These rights include, right to life, right to freedom of speech, etc.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854" y="1184672"/>
            <a:ext cx="2731168" cy="149837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1" y="1598613"/>
            <a:ext cx="3505199" cy="4262436"/>
          </a:xfrm>
          <a:prstGeom prst="rect">
            <a:avLst/>
          </a:prstGeom>
        </p:spPr>
      </p:pic>
    </p:spTree>
    <p:extLst>
      <p:ext uri="{BB962C8B-B14F-4D97-AF65-F5344CB8AC3E}">
        <p14:creationId xmlns:p14="http://schemas.microsoft.com/office/powerpoint/2010/main" val="202954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584201"/>
            <a:ext cx="11355916" cy="5973011"/>
          </a:xfrm>
        </p:spPr>
        <p:txBody>
          <a:bodyPr/>
          <a:lstStyle/>
          <a:p>
            <a:pPr marL="0" indent="0">
              <a:buNone/>
            </a:pPr>
            <a:r>
              <a:rPr lang="en-US" sz="2400" dirty="0">
                <a:solidFill>
                  <a:schemeClr val="tx1"/>
                </a:solidFill>
                <a:latin typeface="Arial" pitchFamily="34" charset="0"/>
                <a:ea typeface="Osaka"/>
                <a:cs typeface="Osaka"/>
              </a:rPr>
              <a:t>Why </a:t>
            </a:r>
            <a:r>
              <a:rPr lang="en-US" sz="2400" dirty="0" smtClean="0">
                <a:solidFill>
                  <a:schemeClr val="tx1"/>
                </a:solidFill>
                <a:latin typeface="Arial" pitchFamily="34" charset="0"/>
                <a:ea typeface="Osaka"/>
                <a:cs typeface="Osaka"/>
              </a:rPr>
              <a:t>do we </a:t>
            </a:r>
            <a:r>
              <a:rPr lang="en-US" sz="2400" dirty="0">
                <a:solidFill>
                  <a:schemeClr val="tx1"/>
                </a:solidFill>
                <a:latin typeface="Arial" pitchFamily="34" charset="0"/>
                <a:ea typeface="Osaka"/>
                <a:cs typeface="Osaka"/>
              </a:rPr>
              <a:t>continue </a:t>
            </a:r>
            <a:r>
              <a:rPr lang="en-US" sz="2400" dirty="0" smtClean="0">
                <a:solidFill>
                  <a:schemeClr val="tx1"/>
                </a:solidFill>
                <a:latin typeface="Arial" pitchFamily="34" charset="0"/>
                <a:ea typeface="Osaka"/>
                <a:cs typeface="Osaka"/>
              </a:rPr>
              <a:t>doing </a:t>
            </a:r>
            <a:r>
              <a:rPr lang="en-US" sz="2400" dirty="0">
                <a:solidFill>
                  <a:schemeClr val="tx1"/>
                </a:solidFill>
                <a:latin typeface="Arial" pitchFamily="34" charset="0"/>
                <a:ea typeface="Osaka"/>
                <a:cs typeface="Osaka"/>
              </a:rPr>
              <a:t>what we are doing if there is a different </a:t>
            </a:r>
            <a:r>
              <a:rPr lang="en-US" sz="2400" dirty="0" smtClean="0">
                <a:solidFill>
                  <a:schemeClr val="tx1"/>
                </a:solidFill>
                <a:latin typeface="Arial" pitchFamily="34" charset="0"/>
                <a:ea typeface="Osaka"/>
                <a:cs typeface="Osaka"/>
              </a:rPr>
              <a:t>and even a better way?</a:t>
            </a:r>
          </a:p>
          <a:p>
            <a:pPr marL="0" indent="0">
              <a:buNone/>
            </a:pPr>
            <a:endParaRPr lang="en-US" sz="2400" dirty="0">
              <a:solidFill>
                <a:schemeClr val="tx1"/>
              </a:solidFill>
              <a:latin typeface="Arial" pitchFamily="34" charset="0"/>
              <a:ea typeface="Osaka"/>
              <a:cs typeface="Osaka"/>
            </a:endParaRPr>
          </a:p>
          <a:p>
            <a:pPr marL="0" indent="0">
              <a:buNone/>
            </a:pPr>
            <a:endParaRPr lang="en-US" dirty="0"/>
          </a:p>
        </p:txBody>
      </p:sp>
      <p:sp>
        <p:nvSpPr>
          <p:cNvPr id="4" name="Date Placeholder 3"/>
          <p:cNvSpPr>
            <a:spLocks noGrp="1"/>
          </p:cNvSpPr>
          <p:nvPr>
            <p:ph type="dt" sz="half" idx="10"/>
          </p:nvPr>
        </p:nvSpPr>
        <p:spPr/>
        <p:txBody>
          <a:bodyPr/>
          <a:lstStyle/>
          <a:p>
            <a:pPr>
              <a:defRPr/>
            </a:pPr>
            <a:fld id="{A17C2D0B-E7D2-438A-9C90-71F85A413687}" type="datetime1">
              <a:rPr lang="en-US" smtClean="0"/>
              <a:pPr>
                <a:defRPr/>
              </a:pPr>
              <a:t>2/5/2020</a:t>
            </a:fld>
            <a:endParaRPr lang="en-US"/>
          </a:p>
        </p:txBody>
      </p:sp>
      <p:sp>
        <p:nvSpPr>
          <p:cNvPr id="5" name="Slide Number Placeholder 4"/>
          <p:cNvSpPr>
            <a:spLocks noGrp="1"/>
          </p:cNvSpPr>
          <p:nvPr>
            <p:ph type="sldNum" sz="quarter" idx="12"/>
          </p:nvPr>
        </p:nvSpPr>
        <p:spPr/>
        <p:txBody>
          <a:bodyPr/>
          <a:lstStyle/>
          <a:p>
            <a:pPr>
              <a:defRPr/>
            </a:pPr>
            <a:fld id="{4544CF93-314F-4AF2-AD80-79E5DF3FE44F}" type="slidenum">
              <a:rPr lang="en-US" smtClean="0"/>
              <a:pPr>
                <a:defRPr/>
              </a:pPr>
              <a:t>30</a:t>
            </a:fld>
            <a:endParaRPr lang="en-US"/>
          </a:p>
        </p:txBody>
      </p:sp>
      <p:pic>
        <p:nvPicPr>
          <p:cNvPr id="6" name="Picture 9" descr="an02320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564" y="2546099"/>
            <a:ext cx="2696633"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j019224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3584" y="3754980"/>
            <a:ext cx="2470149"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4816" y="1817437"/>
            <a:ext cx="213995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83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7" y="219076"/>
            <a:ext cx="11580283" cy="695324"/>
          </a:xfrm>
        </p:spPr>
        <p:txBody>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Meaning of Education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solidFill>
                  <a:schemeClr val="tx1"/>
                </a:solidFill>
              </a:rPr>
              <a:t>It is a process of giving and receiving a systematic instruction</a:t>
            </a:r>
          </a:p>
          <a:p>
            <a:r>
              <a:rPr lang="en-US" dirty="0" smtClean="0">
                <a:solidFill>
                  <a:schemeClr val="tx1"/>
                </a:solidFill>
              </a:rPr>
              <a:t>A process of imparting or acquiring knowledge to bring positive changes in human life and </a:t>
            </a:r>
            <a:r>
              <a:rPr lang="en-US" dirty="0" err="1" smtClean="0">
                <a:solidFill>
                  <a:schemeClr val="tx1"/>
                </a:solidFill>
              </a:rPr>
              <a:t>behaviour</a:t>
            </a:r>
            <a:endParaRPr lang="en-US" dirty="0" smtClean="0">
              <a:solidFill>
                <a:schemeClr val="tx1"/>
              </a:solidFill>
            </a:endParaRPr>
          </a:p>
          <a:p>
            <a:r>
              <a:rPr lang="en-US" dirty="0">
                <a:solidFill>
                  <a:schemeClr val="tx1"/>
                </a:solidFill>
              </a:rPr>
              <a:t> </a:t>
            </a:r>
            <a:r>
              <a:rPr lang="en-US" dirty="0" smtClean="0">
                <a:solidFill>
                  <a:schemeClr val="tx1"/>
                </a:solidFill>
              </a:rPr>
              <a:t>A process by which people acquire knowledge, skills, habits, values or attitudes</a:t>
            </a:r>
          </a:p>
          <a:p>
            <a:r>
              <a:rPr lang="en-US" dirty="0" smtClean="0">
                <a:solidFill>
                  <a:schemeClr val="tx1"/>
                </a:solidFill>
              </a:rPr>
              <a:t>Three types:</a:t>
            </a:r>
          </a:p>
          <a:p>
            <a:pPr>
              <a:buFont typeface="Wingdings" panose="05000000000000000000" pitchFamily="2" charset="2"/>
              <a:buChar char="Ø"/>
            </a:pPr>
            <a:r>
              <a:rPr lang="en-US" dirty="0" smtClean="0">
                <a:solidFill>
                  <a:schemeClr val="tx1"/>
                </a:solidFill>
              </a:rPr>
              <a:t> Formal (Schools/Institutions-structured and subject oriented)</a:t>
            </a:r>
          </a:p>
          <a:p>
            <a:pPr>
              <a:buFont typeface="Wingdings" panose="05000000000000000000" pitchFamily="2" charset="2"/>
              <a:buChar char="Ø"/>
            </a:pPr>
            <a:r>
              <a:rPr lang="en-US" dirty="0" smtClean="0">
                <a:solidFill>
                  <a:schemeClr val="tx1"/>
                </a:solidFill>
              </a:rPr>
              <a:t>Informal (Practical adult learning, diversity in methods and content)</a:t>
            </a:r>
          </a:p>
          <a:p>
            <a:pPr>
              <a:buFont typeface="Wingdings" panose="05000000000000000000" pitchFamily="2" charset="2"/>
              <a:buChar char="Ø"/>
            </a:pPr>
            <a:r>
              <a:rPr lang="en-US" dirty="0" smtClean="0">
                <a:solidFill>
                  <a:schemeClr val="tx1"/>
                </a:solidFill>
              </a:rPr>
              <a:t>Non-formal (very long process, learning from experience, home, workplace, environment) </a:t>
            </a:r>
            <a:endParaRPr lang="en-US" dirty="0">
              <a:solidFill>
                <a:schemeClr val="tx1"/>
              </a:solidFill>
            </a:endParaRPr>
          </a:p>
        </p:txBody>
      </p:sp>
      <p:sp>
        <p:nvSpPr>
          <p:cNvPr id="4" name="Content Placeholder 3"/>
          <p:cNvSpPr>
            <a:spLocks noGrp="1"/>
          </p:cNvSpPr>
          <p:nvPr>
            <p:ph sz="half" idx="2"/>
          </p:nvPr>
        </p:nvSpPr>
        <p:spPr>
          <a:xfrm>
            <a:off x="6251389" y="1828800"/>
            <a:ext cx="4265887" cy="4219573"/>
          </a:xfrm>
        </p:spPr>
        <p:txBody>
          <a:bodyPr>
            <a:normAutofit fontScale="77500" lnSpcReduction="20000"/>
          </a:bodyPr>
          <a:lstStyle/>
          <a:p>
            <a:pPr marL="0" indent="0">
              <a:buNone/>
            </a:pPr>
            <a:endParaRPr lang="en-US" dirty="0"/>
          </a:p>
        </p:txBody>
      </p:sp>
      <p:sp>
        <p:nvSpPr>
          <p:cNvPr id="5" name="Date Placeholder 4"/>
          <p:cNvSpPr>
            <a:spLocks noGrp="1"/>
          </p:cNvSpPr>
          <p:nvPr>
            <p:ph type="dt" sz="half" idx="10"/>
          </p:nvPr>
        </p:nvSpPr>
        <p:spPr/>
        <p:txBody>
          <a:bodyPr/>
          <a:lstStyle/>
          <a:p>
            <a:pPr>
              <a:defRPr/>
            </a:pPr>
            <a:fld id="{3DEF1F2E-984C-446E-B81A-4417E9312E11}" type="datetime1">
              <a:rPr lang="en-US" smtClean="0"/>
              <a:pPr>
                <a:defRPr/>
              </a:pPr>
              <a:t>2/5/2020</a:t>
            </a:fld>
            <a:endParaRPr lang="en-US"/>
          </a:p>
        </p:txBody>
      </p:sp>
      <p:sp>
        <p:nvSpPr>
          <p:cNvPr id="6" name="Slide Number Placeholder 5"/>
          <p:cNvSpPr>
            <a:spLocks noGrp="1"/>
          </p:cNvSpPr>
          <p:nvPr>
            <p:ph type="sldNum" sz="quarter" idx="12"/>
          </p:nvPr>
        </p:nvSpPr>
        <p:spPr/>
        <p:txBody>
          <a:bodyPr/>
          <a:lstStyle/>
          <a:p>
            <a:pPr>
              <a:defRPr/>
            </a:pPr>
            <a:fld id="{4055DAF9-65CB-4DA5-9FA9-B40D65E39295}" type="slidenum">
              <a:rPr lang="en-US" smtClean="0"/>
              <a:pPr>
                <a:defRPr/>
              </a:pPr>
              <a:t>31</a:t>
            </a:fld>
            <a:endParaRPr lang="en-US"/>
          </a:p>
        </p:txBody>
      </p:sp>
      <p:pic>
        <p:nvPicPr>
          <p:cNvPr id="1026" name="Picture 2" descr="C:\Users\Prof Oredein\Desktop\Liprorich workshop\edu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390" y="1828799"/>
            <a:ext cx="4265885"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5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381001"/>
            <a:ext cx="11355916" cy="798095"/>
          </a:xfrm>
        </p:spPr>
        <p:txBody>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Meaning of Culture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55000" lnSpcReduction="20000"/>
          </a:bodyPr>
          <a:lstStyle/>
          <a:p>
            <a:r>
              <a:rPr lang="en-US" sz="2900" dirty="0" smtClean="0">
                <a:solidFill>
                  <a:schemeClr val="tx1"/>
                </a:solidFill>
                <a:latin typeface="Times New Roman" panose="02020603050405020304" pitchFamily="18" charset="0"/>
                <a:cs typeface="Times New Roman" panose="02020603050405020304" pitchFamily="18" charset="0"/>
              </a:rPr>
              <a:t>It is the values beliefs and </a:t>
            </a:r>
            <a:r>
              <a:rPr lang="en-US" sz="2900" dirty="0" err="1" smtClean="0">
                <a:solidFill>
                  <a:schemeClr val="tx1"/>
                </a:solidFill>
                <a:latin typeface="Times New Roman" panose="02020603050405020304" pitchFamily="18" charset="0"/>
                <a:cs typeface="Times New Roman" panose="02020603050405020304" pitchFamily="18" charset="0"/>
              </a:rPr>
              <a:t>behaviour</a:t>
            </a:r>
            <a:r>
              <a:rPr lang="en-US" sz="2900" dirty="0" smtClean="0">
                <a:solidFill>
                  <a:schemeClr val="tx1"/>
                </a:solidFill>
                <a:latin typeface="Times New Roman" panose="02020603050405020304" pitchFamily="18" charset="0"/>
                <a:cs typeface="Times New Roman" panose="02020603050405020304" pitchFamily="18" charset="0"/>
              </a:rPr>
              <a:t> that form a group of people’ way of life</a:t>
            </a:r>
          </a:p>
          <a:p>
            <a:r>
              <a:rPr lang="en-US" sz="2900" dirty="0" smtClean="0">
                <a:solidFill>
                  <a:schemeClr val="tx1"/>
                </a:solidFill>
                <a:latin typeface="Times New Roman" panose="02020603050405020304" pitchFamily="18" charset="0"/>
                <a:cs typeface="Times New Roman" panose="02020603050405020304" pitchFamily="18" charset="0"/>
              </a:rPr>
              <a:t>Is the characteristics and knowledge of a particular set or group of people</a:t>
            </a:r>
          </a:p>
          <a:p>
            <a:r>
              <a:rPr lang="en-US" sz="2900" dirty="0" smtClean="0">
                <a:solidFill>
                  <a:schemeClr val="tx1"/>
                </a:solidFill>
                <a:latin typeface="Times New Roman" panose="02020603050405020304" pitchFamily="18" charset="0"/>
                <a:cs typeface="Times New Roman" panose="02020603050405020304" pitchFamily="18" charset="0"/>
              </a:rPr>
              <a:t>Elements of culture: religion, values, language, tradition and food among others</a:t>
            </a:r>
          </a:p>
          <a:p>
            <a:r>
              <a:rPr lang="en-US" sz="2900" dirty="0" smtClean="0">
                <a:solidFill>
                  <a:schemeClr val="tx1"/>
                </a:solidFill>
                <a:latin typeface="Times New Roman" panose="02020603050405020304" pitchFamily="18" charset="0"/>
                <a:cs typeface="Times New Roman" panose="02020603050405020304" pitchFamily="18" charset="0"/>
              </a:rPr>
              <a:t>Culture could be material or non-material</a:t>
            </a:r>
          </a:p>
          <a:p>
            <a:r>
              <a:rPr lang="en-US" sz="2900" dirty="0" smtClean="0">
                <a:solidFill>
                  <a:schemeClr val="tx1"/>
                </a:solidFill>
                <a:latin typeface="Times New Roman" panose="02020603050405020304" pitchFamily="18" charset="0"/>
                <a:cs typeface="Times New Roman" panose="02020603050405020304" pitchFamily="18" charset="0"/>
              </a:rPr>
              <a:t>Culture is passed from one generation to another</a:t>
            </a:r>
          </a:p>
          <a:p>
            <a:r>
              <a:rPr lang="en-US" sz="2900" dirty="0" smtClean="0">
                <a:solidFill>
                  <a:schemeClr val="tx1"/>
                </a:solidFill>
                <a:latin typeface="Times New Roman" panose="02020603050405020304" pitchFamily="18" charset="0"/>
                <a:cs typeface="Times New Roman" panose="02020603050405020304" pitchFamily="18" charset="0"/>
              </a:rPr>
              <a:t>Culture can be individual, communal, national or world</a:t>
            </a:r>
          </a:p>
          <a:p>
            <a:r>
              <a:rPr lang="en-US" sz="2900" dirty="0" smtClean="0">
                <a:solidFill>
                  <a:schemeClr val="tx1"/>
                </a:solidFill>
                <a:latin typeface="Times New Roman" panose="02020603050405020304" pitchFamily="18" charset="0"/>
                <a:cs typeface="Times New Roman" panose="02020603050405020304" pitchFamily="18" charset="0"/>
              </a:rPr>
              <a:t>Nigeria is so blessed that there about 250 ethnics and each ethnic has its culture</a:t>
            </a:r>
          </a:p>
          <a:p>
            <a:pPr marL="0" indent="0">
              <a:buNone/>
            </a:pPr>
            <a:endParaRPr lang="en-US" dirty="0">
              <a:solidFill>
                <a:schemeClr val="tx1"/>
              </a:solidFill>
            </a:endParaRPr>
          </a:p>
        </p:txBody>
      </p:sp>
      <p:sp>
        <p:nvSpPr>
          <p:cNvPr id="4" name="Content Placeholder 3"/>
          <p:cNvSpPr>
            <a:spLocks noGrp="1"/>
          </p:cNvSpPr>
          <p:nvPr>
            <p:ph sz="half" idx="2"/>
          </p:nvPr>
        </p:nvSpPr>
        <p:spPr>
          <a:xfrm>
            <a:off x="6251388" y="1828800"/>
            <a:ext cx="4544949" cy="4307306"/>
          </a:xfrm>
        </p:spPr>
        <p:txBody>
          <a:bodyPr>
            <a:normAutofit fontScale="55000" lnSpcReduction="20000"/>
          </a:bodyPr>
          <a:lstStyle/>
          <a:p>
            <a:pPr marL="0" indent="0">
              <a:buNone/>
            </a:pPr>
            <a:endParaRPr lang="en-US" dirty="0"/>
          </a:p>
        </p:txBody>
      </p:sp>
      <p:sp>
        <p:nvSpPr>
          <p:cNvPr id="5" name="Date Placeholder 4"/>
          <p:cNvSpPr>
            <a:spLocks noGrp="1"/>
          </p:cNvSpPr>
          <p:nvPr>
            <p:ph type="dt" sz="half" idx="10"/>
          </p:nvPr>
        </p:nvSpPr>
        <p:spPr/>
        <p:txBody>
          <a:bodyPr/>
          <a:lstStyle/>
          <a:p>
            <a:pPr>
              <a:defRPr/>
            </a:pPr>
            <a:fld id="{3DEF1F2E-984C-446E-B81A-4417E9312E11}" type="datetime1">
              <a:rPr lang="en-US" smtClean="0"/>
              <a:pPr>
                <a:defRPr/>
              </a:pPr>
              <a:t>2/5/2020</a:t>
            </a:fld>
            <a:endParaRPr lang="en-US"/>
          </a:p>
        </p:txBody>
      </p:sp>
      <p:sp>
        <p:nvSpPr>
          <p:cNvPr id="6" name="Slide Number Placeholder 5"/>
          <p:cNvSpPr>
            <a:spLocks noGrp="1"/>
          </p:cNvSpPr>
          <p:nvPr>
            <p:ph type="sldNum" sz="quarter" idx="12"/>
          </p:nvPr>
        </p:nvSpPr>
        <p:spPr/>
        <p:txBody>
          <a:bodyPr/>
          <a:lstStyle/>
          <a:p>
            <a:pPr>
              <a:defRPr/>
            </a:pPr>
            <a:fld id="{4055DAF9-65CB-4DA5-9FA9-B40D65E39295}" type="slidenum">
              <a:rPr lang="en-US" smtClean="0"/>
              <a:pPr>
                <a:defRPr/>
              </a:pPr>
              <a:t>32</a:t>
            </a:fld>
            <a:endParaRPr lang="en-US"/>
          </a:p>
        </p:txBody>
      </p:sp>
      <p:pic>
        <p:nvPicPr>
          <p:cNvPr id="2050" name="Picture 2" descr="C:\Users\Prof Oredein\Desktop\Liprorich workshop\cul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388" y="3826042"/>
            <a:ext cx="4544949" cy="23100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rof Oredein\Desktop\Liprorich workshop\Education and Cul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388" y="1797218"/>
            <a:ext cx="4544949"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1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285" y="381001"/>
            <a:ext cx="10111316" cy="786063"/>
          </a:xfrm>
        </p:spPr>
        <p:txBody>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Meaning of Change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85000" lnSpcReduction="10000"/>
          </a:bodyPr>
          <a:lstStyle/>
          <a:p>
            <a:r>
              <a:rPr lang="en-US" dirty="0" smtClean="0">
                <a:solidFill>
                  <a:schemeClr val="tx1"/>
                </a:solidFill>
              </a:rPr>
              <a:t>Is the modification of a society through innovation</a:t>
            </a:r>
          </a:p>
          <a:p>
            <a:r>
              <a:rPr lang="en-US" dirty="0" smtClean="0">
                <a:solidFill>
                  <a:schemeClr val="tx1"/>
                </a:solidFill>
              </a:rPr>
              <a:t>It is simply an act or process through which something becomes different (</a:t>
            </a:r>
            <a:r>
              <a:rPr lang="en-US" dirty="0" err="1" smtClean="0">
                <a:solidFill>
                  <a:schemeClr val="tx1"/>
                </a:solidFill>
              </a:rPr>
              <a:t>Oredein</a:t>
            </a:r>
            <a:r>
              <a:rPr lang="en-US" dirty="0" smtClean="0">
                <a:solidFill>
                  <a:schemeClr val="tx1"/>
                </a:solidFill>
              </a:rPr>
              <a:t>, 2016)</a:t>
            </a:r>
          </a:p>
          <a:p>
            <a:r>
              <a:rPr lang="en-US" dirty="0" smtClean="0">
                <a:solidFill>
                  <a:schemeClr val="tx1"/>
                </a:solidFill>
              </a:rPr>
              <a:t>It is the changes that has occur over time to the shared way of life of a group</a:t>
            </a:r>
          </a:p>
          <a:p>
            <a:r>
              <a:rPr lang="en-US" dirty="0" smtClean="0">
                <a:solidFill>
                  <a:schemeClr val="tx1"/>
                </a:solidFill>
              </a:rPr>
              <a:t>It occurs when there is a contact with other culture</a:t>
            </a:r>
          </a:p>
          <a:p>
            <a:r>
              <a:rPr lang="en-US" dirty="0" smtClean="0">
                <a:solidFill>
                  <a:schemeClr val="tx1"/>
                </a:solidFill>
              </a:rPr>
              <a:t>It can be said that it has a broad spectrum of interpretation</a:t>
            </a:r>
          </a:p>
          <a:p>
            <a:r>
              <a:rPr lang="en-US" dirty="0" smtClean="0">
                <a:solidFill>
                  <a:schemeClr val="tx1"/>
                </a:solidFill>
              </a:rPr>
              <a:t>Change could be positive or negative</a:t>
            </a:r>
          </a:p>
          <a:p>
            <a:r>
              <a:rPr lang="en-US" dirty="0" smtClean="0">
                <a:solidFill>
                  <a:schemeClr val="tx1"/>
                </a:solidFill>
              </a:rPr>
              <a:t>There is virtually nothing that does not experience change </a:t>
            </a:r>
            <a:endParaRPr lang="en-US" dirty="0">
              <a:solidFill>
                <a:schemeClr val="tx1"/>
              </a:solidFill>
            </a:endParaRPr>
          </a:p>
        </p:txBody>
      </p:sp>
      <p:sp>
        <p:nvSpPr>
          <p:cNvPr id="5" name="Date Placeholder 4"/>
          <p:cNvSpPr>
            <a:spLocks noGrp="1"/>
          </p:cNvSpPr>
          <p:nvPr>
            <p:ph type="dt" sz="half" idx="10"/>
          </p:nvPr>
        </p:nvSpPr>
        <p:spPr/>
        <p:txBody>
          <a:bodyPr/>
          <a:lstStyle/>
          <a:p>
            <a:pPr>
              <a:defRPr/>
            </a:pPr>
            <a:fld id="{3DEF1F2E-984C-446E-B81A-4417E9312E11}" type="datetime1">
              <a:rPr lang="en-US" smtClean="0"/>
              <a:pPr>
                <a:defRPr/>
              </a:pPr>
              <a:t>2/5/2020</a:t>
            </a:fld>
            <a:endParaRPr lang="en-US"/>
          </a:p>
        </p:txBody>
      </p:sp>
      <p:sp>
        <p:nvSpPr>
          <p:cNvPr id="6" name="Slide Number Placeholder 5"/>
          <p:cNvSpPr>
            <a:spLocks noGrp="1"/>
          </p:cNvSpPr>
          <p:nvPr>
            <p:ph type="sldNum" sz="quarter" idx="12"/>
          </p:nvPr>
        </p:nvSpPr>
        <p:spPr/>
        <p:txBody>
          <a:bodyPr/>
          <a:lstStyle/>
          <a:p>
            <a:pPr>
              <a:defRPr/>
            </a:pPr>
            <a:fld id="{4055DAF9-65CB-4DA5-9FA9-B40D65E39295}" type="slidenum">
              <a:rPr lang="en-US" smtClean="0"/>
              <a:pPr>
                <a:defRPr/>
              </a:pPr>
              <a:t>33</a:t>
            </a:fld>
            <a:endParaRPr lang="en-US"/>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32885" y="1828801"/>
            <a:ext cx="4717716" cy="403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6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285" y="381001"/>
            <a:ext cx="10111316" cy="762000"/>
          </a:xfrm>
        </p:spPr>
        <p:txBody>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Culture and Education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88758" y="1143002"/>
            <a:ext cx="6040076" cy="5145087"/>
          </a:xfrm>
        </p:spPr>
        <p:txBody>
          <a:bodyPr>
            <a:noAutofit/>
          </a:bodyPr>
          <a:lstStyle/>
          <a:p>
            <a:r>
              <a:rPr lang="en-US" sz="1200" dirty="0" smtClean="0">
                <a:solidFill>
                  <a:schemeClr val="tx1"/>
                </a:solidFill>
                <a:latin typeface="Times New Roman" panose="02020603050405020304" pitchFamily="18" charset="0"/>
                <a:cs typeface="Times New Roman" panose="02020603050405020304" pitchFamily="18" charset="0"/>
              </a:rPr>
              <a:t>Culture </a:t>
            </a:r>
            <a:r>
              <a:rPr lang="en-US" sz="1200" dirty="0">
                <a:solidFill>
                  <a:schemeClr val="tx1"/>
                </a:solidFill>
                <a:latin typeface="Times New Roman" panose="02020603050405020304" pitchFamily="18" charset="0"/>
                <a:cs typeface="Times New Roman" panose="02020603050405020304" pitchFamily="18" charset="0"/>
              </a:rPr>
              <a:t>and education cannot be divorced from each other. </a:t>
            </a:r>
            <a:endParaRPr lang="en-US" sz="1200" dirty="0" smtClean="0">
              <a:solidFill>
                <a:schemeClr val="tx1"/>
              </a:solidFill>
              <a:latin typeface="Times New Roman" panose="02020603050405020304" pitchFamily="18" charset="0"/>
              <a:cs typeface="Times New Roman" panose="02020603050405020304" pitchFamily="18" charset="0"/>
            </a:endParaRPr>
          </a:p>
          <a:p>
            <a:r>
              <a:rPr lang="en-US" sz="1200" dirty="0" smtClean="0">
                <a:solidFill>
                  <a:schemeClr val="tx1"/>
                </a:solidFill>
                <a:latin typeface="Times New Roman" panose="02020603050405020304" pitchFamily="18" charset="0"/>
                <a:cs typeface="Times New Roman" panose="02020603050405020304" pitchFamily="18" charset="0"/>
              </a:rPr>
              <a:t>Culture and education  are interdependent.</a:t>
            </a:r>
          </a:p>
          <a:p>
            <a:r>
              <a:rPr lang="en-US" sz="1200" dirty="0">
                <a:solidFill>
                  <a:schemeClr val="tx1"/>
                </a:solidFill>
                <a:latin typeface="Times New Roman" panose="02020603050405020304" pitchFamily="18" charset="0"/>
                <a:cs typeface="Times New Roman" panose="02020603050405020304" pitchFamily="18" charset="0"/>
              </a:rPr>
              <a:t>The cultural patterns of a society guide its educational </a:t>
            </a:r>
            <a:r>
              <a:rPr lang="en-US" sz="1200" dirty="0" smtClean="0">
                <a:solidFill>
                  <a:schemeClr val="tx1"/>
                </a:solidFill>
                <a:latin typeface="Times New Roman" panose="02020603050405020304" pitchFamily="18" charset="0"/>
                <a:cs typeface="Times New Roman" panose="02020603050405020304" pitchFamily="18" charset="0"/>
              </a:rPr>
              <a:t>patterns in:</a:t>
            </a:r>
          </a:p>
          <a:p>
            <a:pPr>
              <a:buFont typeface="Wingdings" panose="05000000000000000000" pitchFamily="2" charset="2"/>
              <a:buChar char="Ø"/>
            </a:pPr>
            <a:r>
              <a:rPr lang="en-US" sz="1200" i="1" dirty="0">
                <a:solidFill>
                  <a:schemeClr val="tx1"/>
                </a:solidFill>
                <a:latin typeface="Times New Roman" panose="02020603050405020304" pitchFamily="18" charset="0"/>
                <a:cs typeface="Times New Roman" panose="02020603050405020304" pitchFamily="18" charset="0"/>
              </a:rPr>
              <a:t>Curriculum</a:t>
            </a:r>
            <a:r>
              <a:rPr lang="en-US" sz="1200" dirty="0">
                <a:solidFill>
                  <a:schemeClr val="tx1"/>
                </a:solidFill>
                <a:latin typeface="Times New Roman" panose="02020603050405020304" pitchFamily="18" charset="0"/>
                <a:cs typeface="Times New Roman" panose="02020603050405020304" pitchFamily="18" charset="0"/>
              </a:rPr>
              <a:t>: The curriculum is prepared according to the culture of society. </a:t>
            </a:r>
            <a:endParaRPr lang="en-US" sz="12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200" i="1" dirty="0">
                <a:solidFill>
                  <a:schemeClr val="tx1"/>
                </a:solidFill>
                <a:latin typeface="Times New Roman" panose="02020603050405020304" pitchFamily="18" charset="0"/>
                <a:cs typeface="Times New Roman" panose="02020603050405020304" pitchFamily="18" charset="0"/>
              </a:rPr>
              <a:t>Methods of teaching</a:t>
            </a:r>
            <a:r>
              <a:rPr lang="en-US" sz="1200" dirty="0">
                <a:solidFill>
                  <a:schemeClr val="tx1"/>
                </a:solidFill>
                <a:latin typeface="Times New Roman" panose="02020603050405020304" pitchFamily="18" charset="0"/>
                <a:cs typeface="Times New Roman" panose="02020603050405020304" pitchFamily="18" charset="0"/>
              </a:rPr>
              <a:t>: Culture and methods of teaching are intimately connected. The changing cultural patterns of a society exert its influence upon the methods of teaching</a:t>
            </a:r>
            <a:r>
              <a:rPr lang="en-US" sz="12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1200" i="1" dirty="0">
                <a:solidFill>
                  <a:schemeClr val="tx1"/>
                </a:solidFill>
                <a:latin typeface="Times New Roman" panose="02020603050405020304" pitchFamily="18" charset="0"/>
                <a:cs typeface="Times New Roman" panose="02020603050405020304" pitchFamily="18" charset="0"/>
              </a:rPr>
              <a:t>Discipline</a:t>
            </a:r>
            <a:r>
              <a:rPr lang="en-US" sz="1200" dirty="0">
                <a:solidFill>
                  <a:schemeClr val="tx1"/>
                </a:solidFill>
                <a:latin typeface="Times New Roman" panose="02020603050405020304" pitchFamily="18" charset="0"/>
                <a:cs typeface="Times New Roman" panose="02020603050405020304" pitchFamily="18" charset="0"/>
              </a:rPr>
              <a:t>: Cultural values influence the concept of discipline. </a:t>
            </a:r>
            <a:r>
              <a:rPr lang="en-US" sz="1200" dirty="0" smtClean="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1200" i="1" dirty="0">
                <a:solidFill>
                  <a:schemeClr val="tx1"/>
                </a:solidFill>
                <a:latin typeface="Times New Roman" panose="02020603050405020304" pitchFamily="18" charset="0"/>
                <a:cs typeface="Times New Roman" panose="02020603050405020304" pitchFamily="18" charset="0"/>
              </a:rPr>
              <a:t>Text Books</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smtClean="0">
                <a:solidFill>
                  <a:schemeClr val="tx1"/>
                </a:solidFill>
                <a:latin typeface="Times New Roman" panose="02020603050405020304" pitchFamily="18" charset="0"/>
                <a:cs typeface="Times New Roman" panose="02020603050405020304" pitchFamily="18" charset="0"/>
              </a:rPr>
              <a:t>Textbooks </a:t>
            </a:r>
            <a:r>
              <a:rPr lang="en-US" sz="1200" dirty="0">
                <a:solidFill>
                  <a:schemeClr val="tx1"/>
                </a:solidFill>
                <a:latin typeface="Times New Roman" panose="02020603050405020304" pitchFamily="18" charset="0"/>
                <a:cs typeface="Times New Roman" panose="02020603050405020304" pitchFamily="18" charset="0"/>
              </a:rPr>
              <a:t>are </a:t>
            </a:r>
            <a:r>
              <a:rPr lang="en-US" sz="1200" dirty="0" smtClean="0">
                <a:solidFill>
                  <a:schemeClr val="tx1"/>
                </a:solidFill>
                <a:latin typeface="Times New Roman" panose="02020603050405020304" pitchFamily="18" charset="0"/>
                <a:cs typeface="Times New Roman" panose="02020603050405020304" pitchFamily="18" charset="0"/>
              </a:rPr>
              <a:t>foster </a:t>
            </a:r>
            <a:r>
              <a:rPr lang="en-US" sz="1200" dirty="0">
                <a:solidFill>
                  <a:schemeClr val="tx1"/>
                </a:solidFill>
                <a:latin typeface="Times New Roman" panose="02020603050405020304" pitchFamily="18" charset="0"/>
                <a:cs typeface="Times New Roman" panose="02020603050405020304" pitchFamily="18" charset="0"/>
              </a:rPr>
              <a:t>and promote cultural values and ideals.</a:t>
            </a:r>
          </a:p>
          <a:p>
            <a:pPr>
              <a:buFont typeface="Wingdings" panose="05000000000000000000" pitchFamily="2" charset="2"/>
              <a:buChar char="Ø"/>
            </a:pP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i="1" dirty="0">
                <a:solidFill>
                  <a:schemeClr val="tx1"/>
                </a:solidFill>
                <a:latin typeface="Times New Roman" panose="02020603050405020304" pitchFamily="18" charset="0"/>
                <a:cs typeface="Times New Roman" panose="02020603050405020304" pitchFamily="18" charset="0"/>
              </a:rPr>
              <a:t>Teacher</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smtClean="0">
                <a:solidFill>
                  <a:schemeClr val="tx1"/>
                </a:solidFill>
                <a:latin typeface="Times New Roman" panose="02020603050405020304" pitchFamily="18" charset="0"/>
                <a:cs typeface="Times New Roman" panose="02020603050405020304" pitchFamily="18" charset="0"/>
              </a:rPr>
              <a:t>Is the integral member of the society. </a:t>
            </a:r>
            <a:r>
              <a:rPr lang="en-US" sz="1200" dirty="0">
                <a:solidFill>
                  <a:schemeClr val="tx1"/>
                </a:solidFill>
                <a:latin typeface="Times New Roman" panose="02020603050405020304" pitchFamily="18" charset="0"/>
                <a:cs typeface="Times New Roman" panose="02020603050405020304" pitchFamily="18" charset="0"/>
              </a:rPr>
              <a:t>They infuse higher ideals and moral values in children.</a:t>
            </a:r>
          </a:p>
          <a:p>
            <a:pPr>
              <a:buFont typeface="Wingdings" panose="05000000000000000000" pitchFamily="2" charset="2"/>
              <a:buChar char="Ø"/>
            </a:pPr>
            <a:r>
              <a:rPr lang="en-US" sz="1200" i="1" dirty="0">
                <a:solidFill>
                  <a:schemeClr val="tx1"/>
                </a:solidFill>
                <a:latin typeface="Times New Roman" panose="02020603050405020304" pitchFamily="18" charset="0"/>
                <a:cs typeface="Times New Roman" panose="02020603050405020304" pitchFamily="18" charset="0"/>
              </a:rPr>
              <a:t>School</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smtClean="0">
                <a:solidFill>
                  <a:schemeClr val="tx1"/>
                </a:solidFill>
                <a:latin typeface="Times New Roman" panose="02020603050405020304" pitchFamily="18" charset="0"/>
                <a:cs typeface="Times New Roman" panose="02020603050405020304" pitchFamily="18" charset="0"/>
              </a:rPr>
              <a:t>Is </a:t>
            </a:r>
            <a:r>
              <a:rPr lang="en-US" sz="1200" dirty="0">
                <a:solidFill>
                  <a:schemeClr val="tx1"/>
                </a:solidFill>
                <a:latin typeface="Times New Roman" panose="02020603050405020304" pitchFamily="18" charset="0"/>
                <a:cs typeface="Times New Roman" panose="02020603050405020304" pitchFamily="18" charset="0"/>
              </a:rPr>
              <a:t>a miniature of a society</a:t>
            </a:r>
            <a:r>
              <a:rPr lang="en-US" sz="1200" dirty="0" smtClean="0">
                <a:solidFill>
                  <a:schemeClr val="tx1"/>
                </a:solidFill>
                <a:latin typeface="Times New Roman" panose="02020603050405020304" pitchFamily="18" charset="0"/>
                <a:cs typeface="Times New Roman" panose="02020603050405020304" pitchFamily="18" charset="0"/>
              </a:rPr>
              <a:t>. Is </a:t>
            </a:r>
            <a:r>
              <a:rPr lang="en-US" sz="1200" dirty="0">
                <a:solidFill>
                  <a:schemeClr val="tx1"/>
                </a:solidFill>
                <a:latin typeface="Times New Roman" panose="02020603050405020304" pitchFamily="18" charset="0"/>
                <a:cs typeface="Times New Roman" panose="02020603050405020304" pitchFamily="18" charset="0"/>
              </a:rPr>
              <a:t>the </a:t>
            </a:r>
            <a:r>
              <a:rPr lang="en-US" sz="1200" dirty="0" err="1">
                <a:solidFill>
                  <a:schemeClr val="tx1"/>
                </a:solidFill>
                <a:latin typeface="Times New Roman" panose="02020603050405020304" pitchFamily="18" charset="0"/>
                <a:cs typeface="Times New Roman" panose="02020603050405020304" pitchFamily="18" charset="0"/>
              </a:rPr>
              <a:t>centre</a:t>
            </a:r>
            <a:r>
              <a:rPr lang="en-US" sz="1200" dirty="0">
                <a:solidFill>
                  <a:schemeClr val="tx1"/>
                </a:solidFill>
                <a:latin typeface="Times New Roman" panose="02020603050405020304" pitchFamily="18" charset="0"/>
                <a:cs typeface="Times New Roman" panose="02020603050405020304" pitchFamily="18" charset="0"/>
              </a:rPr>
              <a:t> of promoting, </a:t>
            </a:r>
            <a:r>
              <a:rPr lang="en-US" sz="1200" dirty="0" err="1">
                <a:solidFill>
                  <a:schemeClr val="tx1"/>
                </a:solidFill>
                <a:latin typeface="Times New Roman" panose="02020603050405020304" pitchFamily="18" charset="0"/>
                <a:cs typeface="Times New Roman" panose="02020603050405020304" pitchFamily="18" charset="0"/>
              </a:rPr>
              <a:t>moulding</a:t>
            </a:r>
            <a:r>
              <a:rPr lang="en-US" sz="1200" dirty="0">
                <a:solidFill>
                  <a:schemeClr val="tx1"/>
                </a:solidFill>
                <a:latin typeface="Times New Roman" panose="02020603050405020304" pitchFamily="18" charset="0"/>
                <a:cs typeface="Times New Roman" panose="02020603050405020304" pitchFamily="18" charset="0"/>
              </a:rPr>
              <a:t>, reforming, and developing the cultural pattern of the society</a:t>
            </a:r>
            <a:r>
              <a:rPr lang="en-US" sz="12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US" sz="1200" dirty="0" smtClean="0">
                <a:solidFill>
                  <a:schemeClr val="tx1"/>
                </a:solidFill>
                <a:latin typeface="Times New Roman" panose="02020603050405020304" pitchFamily="18" charset="0"/>
                <a:cs typeface="Times New Roman" panose="02020603050405020304" pitchFamily="18" charset="0"/>
              </a:rPr>
              <a:t> </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328833" y="2358191"/>
            <a:ext cx="4876800" cy="3224463"/>
          </a:xfrm>
        </p:spPr>
        <p:txBody>
          <a:bodyPr>
            <a:normAutofit/>
          </a:bodyPr>
          <a:lstStyle/>
          <a:p>
            <a:pPr marL="0" indent="0">
              <a:buNone/>
            </a:pPr>
            <a:endParaRPr lang="en-US" dirty="0"/>
          </a:p>
        </p:txBody>
      </p:sp>
      <p:sp>
        <p:nvSpPr>
          <p:cNvPr id="5" name="Date Placeholder 4"/>
          <p:cNvSpPr>
            <a:spLocks noGrp="1"/>
          </p:cNvSpPr>
          <p:nvPr>
            <p:ph type="dt" sz="half" idx="10"/>
          </p:nvPr>
        </p:nvSpPr>
        <p:spPr/>
        <p:txBody>
          <a:bodyPr/>
          <a:lstStyle/>
          <a:p>
            <a:pPr>
              <a:defRPr/>
            </a:pPr>
            <a:fld id="{3DEF1F2E-984C-446E-B81A-4417E9312E11}" type="datetime1">
              <a:rPr lang="en-US" smtClean="0"/>
              <a:pPr>
                <a:defRPr/>
              </a:pPr>
              <a:t>2/5/2020</a:t>
            </a:fld>
            <a:endParaRPr lang="en-US"/>
          </a:p>
        </p:txBody>
      </p:sp>
      <p:sp>
        <p:nvSpPr>
          <p:cNvPr id="6" name="Slide Number Placeholder 5"/>
          <p:cNvSpPr>
            <a:spLocks noGrp="1"/>
          </p:cNvSpPr>
          <p:nvPr>
            <p:ph type="sldNum" sz="quarter" idx="12"/>
          </p:nvPr>
        </p:nvSpPr>
        <p:spPr/>
        <p:txBody>
          <a:bodyPr/>
          <a:lstStyle/>
          <a:p>
            <a:pPr>
              <a:defRPr/>
            </a:pPr>
            <a:fld id="{4055DAF9-65CB-4DA5-9FA9-B40D65E39295}" type="slidenum">
              <a:rPr lang="en-US" smtClean="0"/>
              <a:pPr>
                <a:defRPr/>
              </a:pPr>
              <a:t>34</a:t>
            </a:fld>
            <a:endParaRPr lang="en-US"/>
          </a:p>
        </p:txBody>
      </p:sp>
      <p:pic>
        <p:nvPicPr>
          <p:cNvPr id="4098" name="Picture 2" descr="C:\Users\Prof Oredein\Desktop\Liprorich workshop\education and cultur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833" y="1311443"/>
            <a:ext cx="5189399" cy="473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409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381001"/>
            <a:ext cx="11575159" cy="737937"/>
          </a:xfrm>
        </p:spPr>
        <p:txBody>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Culture and Change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88757" y="1828800"/>
            <a:ext cx="5962631" cy="4219575"/>
          </a:xfrm>
        </p:spPr>
        <p:txBody>
          <a:bodyPr>
            <a:normAutofit/>
          </a:bodyPr>
          <a:lstStyle/>
          <a:p>
            <a:r>
              <a:rPr lang="en-US" sz="1200" dirty="0" smtClean="0">
                <a:solidFill>
                  <a:schemeClr val="tx1"/>
                </a:solidFill>
                <a:latin typeface="Times New Roman" panose="02020603050405020304" pitchFamily="18" charset="0"/>
                <a:cs typeface="Times New Roman" panose="02020603050405020304" pitchFamily="18" charset="0"/>
              </a:rPr>
              <a:t>Culture </a:t>
            </a:r>
            <a:r>
              <a:rPr lang="en-US" sz="1200" dirty="0">
                <a:solidFill>
                  <a:schemeClr val="tx1"/>
                </a:solidFill>
                <a:latin typeface="Times New Roman" panose="02020603050405020304" pitchFamily="18" charset="0"/>
                <a:cs typeface="Times New Roman" panose="02020603050405020304" pitchFamily="18" charset="0"/>
              </a:rPr>
              <a:t>and change are tightly </a:t>
            </a:r>
            <a:r>
              <a:rPr lang="en-US" sz="1200" dirty="0" smtClean="0">
                <a:solidFill>
                  <a:schemeClr val="tx1"/>
                </a:solidFill>
                <a:latin typeface="Times New Roman" panose="02020603050405020304" pitchFamily="18" charset="0"/>
                <a:cs typeface="Times New Roman" panose="02020603050405020304" pitchFamily="18" charset="0"/>
              </a:rPr>
              <a:t>intertwined</a:t>
            </a:r>
            <a:r>
              <a:rPr lang="en-US" sz="1200" dirty="0">
                <a:solidFill>
                  <a:schemeClr val="tx1"/>
                </a:solidFill>
                <a:latin typeface="Times New Roman" panose="02020603050405020304" pitchFamily="18" charset="0"/>
                <a:cs typeface="Times New Roman" panose="02020603050405020304" pitchFamily="18" charset="0"/>
              </a:rPr>
              <a:t>. </a:t>
            </a:r>
            <a:endParaRPr lang="en-US" sz="1200" dirty="0" smtClean="0">
              <a:solidFill>
                <a:schemeClr val="tx1"/>
              </a:solidFill>
              <a:latin typeface="Times New Roman" panose="02020603050405020304" pitchFamily="18" charset="0"/>
              <a:cs typeface="Times New Roman" panose="02020603050405020304" pitchFamily="18" charset="0"/>
            </a:endParaRPr>
          </a:p>
          <a:p>
            <a:r>
              <a:rPr lang="en-US" sz="1200" dirty="0" smtClean="0">
                <a:solidFill>
                  <a:schemeClr val="tx1"/>
                </a:solidFill>
                <a:latin typeface="Times New Roman" panose="02020603050405020304" pitchFamily="18" charset="0"/>
                <a:cs typeface="Times New Roman" panose="02020603050405020304" pitchFamily="18" charset="0"/>
              </a:rPr>
              <a:t>It is the repositioning of culture, that is, the reconstruction of the cultural concept of a society.</a:t>
            </a:r>
          </a:p>
          <a:p>
            <a:r>
              <a:rPr lang="en-US" sz="1200" dirty="0" smtClean="0">
                <a:solidFill>
                  <a:schemeClr val="tx1"/>
                </a:solidFill>
                <a:latin typeface="Times New Roman" panose="02020603050405020304" pitchFamily="18" charset="0"/>
                <a:cs typeface="Times New Roman" panose="02020603050405020304" pitchFamily="18" charset="0"/>
              </a:rPr>
              <a:t>When change is initiated outside culture then there will be  resistance.</a:t>
            </a:r>
          </a:p>
          <a:p>
            <a:r>
              <a:rPr lang="en-US" sz="1200" dirty="0">
                <a:solidFill>
                  <a:schemeClr val="tx1"/>
                </a:solidFill>
                <a:latin typeface="Times New Roman" panose="02020603050405020304" pitchFamily="18" charset="0"/>
                <a:cs typeface="Times New Roman" panose="02020603050405020304" pitchFamily="18" charset="0"/>
              </a:rPr>
              <a:t> </a:t>
            </a:r>
            <a:r>
              <a:rPr lang="en-US" sz="1200" dirty="0" smtClean="0">
                <a:solidFill>
                  <a:schemeClr val="tx1"/>
                </a:solidFill>
                <a:latin typeface="Times New Roman" panose="02020603050405020304" pitchFamily="18" charset="0"/>
                <a:cs typeface="Times New Roman" panose="02020603050405020304" pitchFamily="18" charset="0"/>
              </a:rPr>
              <a:t>Factors of cultural change are:</a:t>
            </a:r>
          </a:p>
          <a:p>
            <a:pPr>
              <a:buFont typeface="Wingdings" panose="05000000000000000000" pitchFamily="2" charset="2"/>
              <a:buChar char="Ø"/>
            </a:pPr>
            <a:r>
              <a:rPr lang="en-US" sz="1200" dirty="0">
                <a:solidFill>
                  <a:schemeClr val="tx1"/>
                </a:solidFill>
                <a:latin typeface="Times New Roman" panose="02020603050405020304" pitchFamily="18" charset="0"/>
                <a:cs typeface="Times New Roman" panose="02020603050405020304" pitchFamily="18" charset="0"/>
              </a:rPr>
              <a:t> </a:t>
            </a:r>
            <a:r>
              <a:rPr lang="en-US" sz="1200" i="1" dirty="0" smtClean="0">
                <a:solidFill>
                  <a:schemeClr val="tx1"/>
                </a:solidFill>
                <a:latin typeface="Times New Roman" panose="02020603050405020304" pitchFamily="18" charset="0"/>
                <a:cs typeface="Times New Roman" panose="02020603050405020304" pitchFamily="18" charset="0"/>
              </a:rPr>
              <a:t>Contact: </a:t>
            </a:r>
            <a:r>
              <a:rPr lang="en-US" sz="1200" dirty="0" smtClean="0">
                <a:solidFill>
                  <a:schemeClr val="tx1"/>
                </a:solidFill>
                <a:latin typeface="Times New Roman" panose="02020603050405020304" pitchFamily="18" charset="0"/>
                <a:cs typeface="Times New Roman" panose="02020603050405020304" pitchFamily="18" charset="0"/>
              </a:rPr>
              <a:t>Contact between two society will obviously change the culture of both societies</a:t>
            </a:r>
          </a:p>
          <a:p>
            <a:pPr>
              <a:buFont typeface="Wingdings" panose="05000000000000000000" pitchFamily="2" charset="2"/>
              <a:buChar char="Ø"/>
            </a:pPr>
            <a:r>
              <a:rPr lang="en-US" sz="1200" dirty="0">
                <a:solidFill>
                  <a:schemeClr val="tx1"/>
                </a:solidFill>
                <a:latin typeface="Times New Roman" panose="02020603050405020304" pitchFamily="18" charset="0"/>
                <a:cs typeface="Times New Roman" panose="02020603050405020304" pitchFamily="18" charset="0"/>
              </a:rPr>
              <a:t> </a:t>
            </a:r>
            <a:r>
              <a:rPr lang="en-US" sz="1200" i="1" dirty="0" smtClean="0">
                <a:solidFill>
                  <a:schemeClr val="tx1"/>
                </a:solidFill>
                <a:latin typeface="Times New Roman" panose="02020603050405020304" pitchFamily="18" charset="0"/>
                <a:cs typeface="Times New Roman" panose="02020603050405020304" pitchFamily="18" charset="0"/>
              </a:rPr>
              <a:t>Technological Evolution: </a:t>
            </a:r>
            <a:r>
              <a:rPr lang="en-US" sz="1200" dirty="0" smtClean="0">
                <a:solidFill>
                  <a:schemeClr val="tx1"/>
                </a:solidFill>
                <a:latin typeface="Times New Roman" panose="02020603050405020304" pitchFamily="18" charset="0"/>
                <a:cs typeface="Times New Roman" panose="02020603050405020304" pitchFamily="18" charset="0"/>
              </a:rPr>
              <a:t>Any  technological  evolution  will bring a change in culture.</a:t>
            </a:r>
          </a:p>
          <a:p>
            <a:pPr>
              <a:buFont typeface="Wingdings" panose="05000000000000000000" pitchFamily="2" charset="2"/>
              <a:buChar char="Ø"/>
            </a:pPr>
            <a:r>
              <a:rPr lang="en-US" sz="1200" i="1" dirty="0">
                <a:solidFill>
                  <a:schemeClr val="tx1"/>
                </a:solidFill>
                <a:latin typeface="Times New Roman" panose="02020603050405020304" pitchFamily="18" charset="0"/>
                <a:cs typeface="Times New Roman" panose="02020603050405020304" pitchFamily="18" charset="0"/>
              </a:rPr>
              <a:t> </a:t>
            </a:r>
            <a:r>
              <a:rPr lang="en-US" sz="1200" i="1" dirty="0" smtClean="0">
                <a:solidFill>
                  <a:schemeClr val="tx1"/>
                </a:solidFill>
                <a:latin typeface="Times New Roman" panose="02020603050405020304" pitchFamily="18" charset="0"/>
                <a:cs typeface="Times New Roman" panose="02020603050405020304" pitchFamily="18" charset="0"/>
              </a:rPr>
              <a:t>Geographical and Ecological Factor:  </a:t>
            </a:r>
            <a:r>
              <a:rPr lang="en-US" sz="1200" dirty="0" smtClean="0">
                <a:solidFill>
                  <a:schemeClr val="tx1"/>
                </a:solidFill>
                <a:latin typeface="Times New Roman" panose="02020603050405020304" pitchFamily="18" charset="0"/>
                <a:cs typeface="Times New Roman" panose="02020603050405020304" pitchFamily="18" charset="0"/>
              </a:rPr>
              <a:t>This is a natural physical factor. Any change in physical features will automatically lead to a change in culture and the way of living </a:t>
            </a:r>
            <a:endParaRPr lang="en-US" sz="1200" i="1" dirty="0">
              <a:solidFill>
                <a:schemeClr val="tx1"/>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pPr>
              <a:defRPr/>
            </a:pPr>
            <a:fld id="{3DEF1F2E-984C-446E-B81A-4417E9312E11}" type="datetime1">
              <a:rPr lang="en-US" smtClean="0"/>
              <a:pPr>
                <a:defRPr/>
              </a:pPr>
              <a:t>2/5/2020</a:t>
            </a:fld>
            <a:endParaRPr lang="en-US"/>
          </a:p>
        </p:txBody>
      </p:sp>
      <p:sp>
        <p:nvSpPr>
          <p:cNvPr id="6" name="Slide Number Placeholder 5"/>
          <p:cNvSpPr>
            <a:spLocks noGrp="1"/>
          </p:cNvSpPr>
          <p:nvPr>
            <p:ph type="sldNum" sz="quarter" idx="12"/>
          </p:nvPr>
        </p:nvSpPr>
        <p:spPr/>
        <p:txBody>
          <a:bodyPr/>
          <a:lstStyle/>
          <a:p>
            <a:pPr>
              <a:defRPr/>
            </a:pPr>
            <a:fld id="{4055DAF9-65CB-4DA5-9FA9-B40D65E39295}" type="slidenum">
              <a:rPr lang="en-US" smtClean="0"/>
              <a:pPr>
                <a:defRPr/>
              </a:pPr>
              <a:t>35</a:t>
            </a:fld>
            <a:endParaRPr lang="en-US"/>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84759" y="1961147"/>
            <a:ext cx="494096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14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84223"/>
            <a:ext cx="11607244" cy="733925"/>
          </a:xfrm>
        </p:spPr>
        <p:txBody>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Role of Education in Cultural Change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6674" y="733927"/>
            <a:ext cx="11607244" cy="5919286"/>
          </a:xfrm>
        </p:spPr>
        <p:txBody>
          <a:bodyPr/>
          <a:lstStyle/>
          <a:p>
            <a:r>
              <a:rPr lang="en-US" sz="1600" i="1" dirty="0" smtClean="0">
                <a:solidFill>
                  <a:schemeClr val="tx1"/>
                </a:solidFill>
                <a:latin typeface="Times New Roman" panose="02020603050405020304" pitchFamily="18" charset="0"/>
                <a:cs typeface="Times New Roman" panose="02020603050405020304" pitchFamily="18" charset="0"/>
              </a:rPr>
              <a:t>Preservation </a:t>
            </a:r>
            <a:r>
              <a:rPr lang="en-US" sz="1600" i="1" dirty="0">
                <a:solidFill>
                  <a:schemeClr val="tx1"/>
                </a:solidFill>
                <a:latin typeface="Times New Roman" panose="02020603050405020304" pitchFamily="18" charset="0"/>
                <a:cs typeface="Times New Roman" panose="02020603050405020304" pitchFamily="18" charset="0"/>
              </a:rPr>
              <a:t>of culture</a:t>
            </a:r>
            <a:r>
              <a:rPr lang="en-US" sz="1600" dirty="0">
                <a:solidFill>
                  <a:schemeClr val="tx1"/>
                </a:solidFill>
                <a:latin typeface="Times New Roman" panose="02020603050405020304" pitchFamily="18" charset="0"/>
                <a:cs typeface="Times New Roman" panose="02020603050405020304" pitchFamily="18" charset="0"/>
              </a:rPr>
              <a:t>: Education is the only means through which </a:t>
            </a:r>
            <a:r>
              <a:rPr lang="en-US" sz="1600" dirty="0" smtClean="0">
                <a:solidFill>
                  <a:schemeClr val="tx1"/>
                </a:solidFill>
                <a:latin typeface="Times New Roman" panose="02020603050405020304" pitchFamily="18" charset="0"/>
                <a:cs typeface="Times New Roman" panose="02020603050405020304" pitchFamily="18" charset="0"/>
              </a:rPr>
              <a:t>this can </a:t>
            </a:r>
            <a:r>
              <a:rPr lang="en-US" sz="1600" dirty="0">
                <a:solidFill>
                  <a:schemeClr val="tx1"/>
                </a:solidFill>
                <a:latin typeface="Times New Roman" panose="02020603050405020304" pitchFamily="18" charset="0"/>
                <a:cs typeface="Times New Roman" panose="02020603050405020304" pitchFamily="18" charset="0"/>
              </a:rPr>
              <a:t>be accomplished. Thus, education preserves the culture of a society</a:t>
            </a:r>
            <a:r>
              <a:rPr lang="en-US" sz="1600" dirty="0" smtClean="0">
                <a:solidFill>
                  <a:schemeClr val="tx1"/>
                </a:solidFill>
                <a:latin typeface="Times New Roman" panose="02020603050405020304" pitchFamily="18" charset="0"/>
                <a:cs typeface="Times New Roman" panose="02020603050405020304" pitchFamily="18" charset="0"/>
              </a:rPr>
              <a:t>.</a:t>
            </a:r>
          </a:p>
          <a:p>
            <a:r>
              <a:rPr lang="en-US" sz="1600" i="1" dirty="0" smtClean="0">
                <a:solidFill>
                  <a:schemeClr val="tx1"/>
                </a:solidFill>
                <a:latin typeface="Times New Roman" panose="02020603050405020304" pitchFamily="18" charset="0"/>
                <a:cs typeface="Times New Roman" panose="02020603050405020304" pitchFamily="18" charset="0"/>
              </a:rPr>
              <a:t>Transmission </a:t>
            </a:r>
            <a:r>
              <a:rPr lang="en-US" sz="1600" i="1" dirty="0">
                <a:solidFill>
                  <a:schemeClr val="tx1"/>
                </a:solidFill>
                <a:latin typeface="Times New Roman" panose="02020603050405020304" pitchFamily="18" charset="0"/>
                <a:cs typeface="Times New Roman" panose="02020603050405020304" pitchFamily="18" charset="0"/>
              </a:rPr>
              <a:t>of culture</a:t>
            </a:r>
            <a:r>
              <a:rPr lang="en-US" sz="1600" dirty="0">
                <a:solidFill>
                  <a:schemeClr val="tx1"/>
                </a:solidFill>
                <a:latin typeface="Times New Roman" panose="02020603050405020304" pitchFamily="18" charset="0"/>
                <a:cs typeface="Times New Roman" panose="02020603050405020304" pitchFamily="18" charset="0"/>
              </a:rPr>
              <a:t>: The process of preservation includes the process of transmission from one generation to another. </a:t>
            </a:r>
          </a:p>
          <a:p>
            <a:r>
              <a:rPr lang="en-US" sz="1600" dirty="0" smtClean="0">
                <a:solidFill>
                  <a:schemeClr val="tx1"/>
                </a:solidFill>
                <a:latin typeface="Times New Roman" panose="02020603050405020304" pitchFamily="18" charset="0"/>
                <a:cs typeface="Times New Roman" panose="02020603050405020304" pitchFamily="18" charset="0"/>
              </a:rPr>
              <a:t> </a:t>
            </a:r>
            <a:r>
              <a:rPr lang="en-US" sz="1600" i="1" dirty="0">
                <a:solidFill>
                  <a:schemeClr val="tx1"/>
                </a:solidFill>
                <a:latin typeface="Times New Roman" panose="02020603050405020304" pitchFamily="18" charset="0"/>
                <a:cs typeface="Times New Roman" panose="02020603050405020304" pitchFamily="18" charset="0"/>
              </a:rPr>
              <a:t>Development of culture</a:t>
            </a:r>
            <a:r>
              <a:rPr lang="en-US" sz="1600" dirty="0">
                <a:solidFill>
                  <a:schemeClr val="tx1"/>
                </a:solidFill>
                <a:latin typeface="Times New Roman" panose="02020603050405020304" pitchFamily="18" charset="0"/>
                <a:cs typeface="Times New Roman" panose="02020603050405020304" pitchFamily="18" charset="0"/>
              </a:rPr>
              <a:t>: The function of education is to bring the needed and desirable change in the cultural ideals and values for the progress and continued development of the society without which social progress cannot take place. </a:t>
            </a:r>
            <a:endParaRPr lang="en-US" sz="1600" dirty="0" smtClean="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 </a:t>
            </a:r>
            <a:r>
              <a:rPr lang="en-US" sz="1600" i="1" dirty="0">
                <a:solidFill>
                  <a:schemeClr val="tx1"/>
                </a:solidFill>
                <a:latin typeface="Times New Roman" panose="02020603050405020304" pitchFamily="18" charset="0"/>
                <a:cs typeface="Times New Roman" panose="02020603050405020304" pitchFamily="18" charset="0"/>
              </a:rPr>
              <a:t>Continuity of culture</a:t>
            </a:r>
            <a:r>
              <a:rPr lang="en-US" sz="1600" dirty="0">
                <a:solidFill>
                  <a:schemeClr val="tx1"/>
                </a:solidFill>
                <a:latin typeface="Times New Roman" panose="02020603050405020304" pitchFamily="18" charset="0"/>
                <a:cs typeface="Times New Roman" panose="02020603050405020304" pitchFamily="18" charset="0"/>
              </a:rPr>
              <a:t>: Culture is a life breadth of a society. Without which a society is bound to decay. Education upholds the continuity of culture through its diverse activities and </a:t>
            </a:r>
            <a:r>
              <a:rPr lang="en-US" sz="1600" dirty="0" err="1">
                <a:solidFill>
                  <a:schemeClr val="tx1"/>
                </a:solidFill>
                <a:latin typeface="Times New Roman" panose="02020603050405020304" pitchFamily="18" charset="0"/>
                <a:cs typeface="Times New Roman" panose="02020603050405020304" pitchFamily="18" charset="0"/>
              </a:rPr>
              <a:t>programmes</a:t>
            </a:r>
            <a:r>
              <a:rPr lang="en-US" sz="1600" dirty="0">
                <a:solidFill>
                  <a:schemeClr val="tx1"/>
                </a:solidFill>
                <a:latin typeface="Times New Roman" panose="02020603050405020304" pitchFamily="18" charset="0"/>
                <a:cs typeface="Times New Roman" panose="02020603050405020304" pitchFamily="18" charset="0"/>
              </a:rPr>
              <a:t>. </a:t>
            </a:r>
            <a:endParaRPr lang="en-US" sz="1600" dirty="0" smtClean="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 </a:t>
            </a:r>
            <a:r>
              <a:rPr lang="en-US" sz="1600" i="1" dirty="0">
                <a:solidFill>
                  <a:schemeClr val="tx1"/>
                </a:solidFill>
                <a:latin typeface="Times New Roman" panose="02020603050405020304" pitchFamily="18" charset="0"/>
                <a:cs typeface="Times New Roman" panose="02020603050405020304" pitchFamily="18" charset="0"/>
              </a:rPr>
              <a:t>Development of personality</a:t>
            </a:r>
            <a:r>
              <a:rPr lang="en-US" sz="1600" dirty="0">
                <a:solidFill>
                  <a:schemeClr val="tx1"/>
                </a:solidFill>
                <a:latin typeface="Times New Roman" panose="02020603050405020304" pitchFamily="18" charset="0"/>
                <a:cs typeface="Times New Roman" panose="02020603050405020304" pitchFamily="18" charset="0"/>
              </a:rPr>
              <a:t>: Education aims at developing the personality of a child. It employs diverse cultural patterns of thinking, </a:t>
            </a:r>
            <a:r>
              <a:rPr lang="en-US" sz="1600" dirty="0" err="1">
                <a:solidFill>
                  <a:schemeClr val="tx1"/>
                </a:solidFill>
                <a:latin typeface="Times New Roman" panose="02020603050405020304" pitchFamily="18" charset="0"/>
                <a:cs typeface="Times New Roman" panose="02020603050405020304" pitchFamily="18" charset="0"/>
              </a:rPr>
              <a:t>behaviour</a:t>
            </a:r>
            <a:r>
              <a:rPr lang="en-US" sz="1600" dirty="0">
                <a:solidFill>
                  <a:schemeClr val="tx1"/>
                </a:solidFill>
                <a:latin typeface="Times New Roman" panose="02020603050405020304" pitchFamily="18" charset="0"/>
                <a:cs typeface="Times New Roman" panose="02020603050405020304" pitchFamily="18" charset="0"/>
              </a:rPr>
              <a:t> and cultural values so that children are physically, mentally, morally, socially and intellectually develop with the development of society to the maximum extent. </a:t>
            </a:r>
            <a:endParaRPr lang="en-US" sz="1600" dirty="0" smtClean="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 </a:t>
            </a:r>
            <a:r>
              <a:rPr lang="en-US" sz="1600" i="1" dirty="0">
                <a:solidFill>
                  <a:schemeClr val="tx1"/>
                </a:solidFill>
                <a:latin typeface="Times New Roman" panose="02020603050405020304" pitchFamily="18" charset="0"/>
                <a:cs typeface="Times New Roman" panose="02020603050405020304" pitchFamily="18" charset="0"/>
              </a:rPr>
              <a:t>Removal of cultural lag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Material culture </a:t>
            </a:r>
            <a:r>
              <a:rPr lang="en-US" sz="1600" dirty="0">
                <a:solidFill>
                  <a:schemeClr val="tx1"/>
                </a:solidFill>
                <a:latin typeface="Times New Roman" panose="02020603050405020304" pitchFamily="18" charset="0"/>
                <a:cs typeface="Times New Roman" panose="02020603050405020304" pitchFamily="18" charset="0"/>
              </a:rPr>
              <a:t>develop at a faster speed due to scientific and technological inventions </a:t>
            </a:r>
            <a:r>
              <a:rPr lang="en-US" sz="1600" dirty="0" smtClean="0">
                <a:solidFill>
                  <a:schemeClr val="tx1"/>
                </a:solidFill>
                <a:latin typeface="Times New Roman" panose="02020603050405020304" pitchFamily="18" charset="0"/>
                <a:cs typeface="Times New Roman" panose="02020603050405020304" pitchFamily="18" charset="0"/>
              </a:rPr>
              <a:t>while non-material </a:t>
            </a:r>
            <a:r>
              <a:rPr lang="en-US" sz="1600" dirty="0">
                <a:solidFill>
                  <a:schemeClr val="tx1"/>
                </a:solidFill>
                <a:latin typeface="Times New Roman" panose="02020603050405020304" pitchFamily="18" charset="0"/>
                <a:cs typeface="Times New Roman" panose="02020603050405020304" pitchFamily="18" charset="0"/>
              </a:rPr>
              <a:t>culture consisting of ideas, values and norms lags behind and create  a gulf between the two. Education is the only means by which these gaps can be bridged.</a:t>
            </a: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endParaRPr>
          </a:p>
        </p:txBody>
      </p:sp>
      <p:sp>
        <p:nvSpPr>
          <p:cNvPr id="4" name="Date Placeholder 3"/>
          <p:cNvSpPr>
            <a:spLocks noGrp="1"/>
          </p:cNvSpPr>
          <p:nvPr>
            <p:ph type="dt" sz="half" idx="10"/>
          </p:nvPr>
        </p:nvSpPr>
        <p:spPr/>
        <p:txBody>
          <a:bodyPr/>
          <a:lstStyle/>
          <a:p>
            <a:pPr>
              <a:defRPr/>
            </a:pPr>
            <a:fld id="{A17C2D0B-E7D2-438A-9C90-71F85A413687}" type="datetime1">
              <a:rPr lang="en-US" smtClean="0"/>
              <a:pPr>
                <a:defRPr/>
              </a:pPr>
              <a:t>2/5/2020</a:t>
            </a:fld>
            <a:endParaRPr lang="en-US" dirty="0"/>
          </a:p>
        </p:txBody>
      </p:sp>
      <p:sp>
        <p:nvSpPr>
          <p:cNvPr id="5" name="Slide Number Placeholder 4"/>
          <p:cNvSpPr>
            <a:spLocks noGrp="1"/>
          </p:cNvSpPr>
          <p:nvPr>
            <p:ph type="sldNum" sz="quarter" idx="12"/>
          </p:nvPr>
        </p:nvSpPr>
        <p:spPr/>
        <p:txBody>
          <a:bodyPr/>
          <a:lstStyle/>
          <a:p>
            <a:pPr>
              <a:defRPr/>
            </a:pPr>
            <a:fld id="{4544CF93-314F-4AF2-AD80-79E5DF3FE44F}" type="slidenum">
              <a:rPr lang="en-US" smtClean="0"/>
              <a:pPr>
                <a:defRPr/>
              </a:pPr>
              <a:t>36</a:t>
            </a:fld>
            <a:endParaRPr lang="en-US"/>
          </a:p>
        </p:txBody>
      </p:sp>
    </p:spTree>
    <p:extLst>
      <p:ext uri="{BB962C8B-B14F-4D97-AF65-F5344CB8AC3E}">
        <p14:creationId xmlns:p14="http://schemas.microsoft.com/office/powerpoint/2010/main" val="2848534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287867" y="219075"/>
            <a:ext cx="11576051" cy="1670050"/>
          </a:xfrm>
        </p:spPr>
        <p:txBody>
          <a:bodyPr>
            <a:normAutofit fontScale="90000"/>
          </a:bodyPr>
          <a:lstStyle/>
          <a:p>
            <a:pPr eaLnBrk="1" hangingPunct="1"/>
            <a:r>
              <a:rPr lang="en-US" b="1" dirty="0" smtClean="0"/>
              <a:t/>
            </a:r>
            <a:br>
              <a:rPr lang="en-US" b="1" dirty="0" smtClean="0"/>
            </a:br>
            <a:r>
              <a:rPr lang="en-US" b="1" dirty="0" smtClean="0"/>
              <a:t>             Conclusion</a:t>
            </a:r>
            <a:br>
              <a:rPr lang="en-US" b="1" dirty="0" smtClean="0"/>
            </a:br>
            <a:r>
              <a:rPr lang="en-US" b="1" dirty="0" smtClean="0"/>
              <a:t>                                                              			                				 		       </a:t>
            </a:r>
            <a:r>
              <a:rPr lang="en-US" b="1" dirty="0" smtClean="0">
                <a:solidFill>
                  <a:schemeClr val="tx1"/>
                </a:solidFill>
              </a:rPr>
              <a:t>Conclusion </a:t>
            </a:r>
            <a:r>
              <a:rPr lang="en-US" dirty="0" smtClean="0"/>
              <a:t/>
            </a:r>
            <a:br>
              <a:rPr lang="en-US" dirty="0" smtClean="0"/>
            </a:br>
            <a:endParaRPr lang="en-US" dirty="0" smtClean="0"/>
          </a:p>
        </p:txBody>
      </p:sp>
      <p:sp>
        <p:nvSpPr>
          <p:cNvPr id="32771" name="Content Placeholder 2"/>
          <p:cNvSpPr>
            <a:spLocks noGrp="1"/>
          </p:cNvSpPr>
          <p:nvPr>
            <p:ph idx="1"/>
          </p:nvPr>
        </p:nvSpPr>
        <p:spPr>
          <a:xfrm>
            <a:off x="287867" y="1022350"/>
            <a:ext cx="11576051" cy="5630863"/>
          </a:xfrm>
        </p:spPr>
        <p:txBody>
          <a:bodyPr/>
          <a:lstStyle/>
          <a:p>
            <a:pPr eaLnBrk="1" hangingPunct="1">
              <a:buFont typeface="Wingdings 2" pitchFamily="18" charset="2"/>
              <a:buNone/>
            </a:pPr>
            <a:r>
              <a:rPr lang="en-US" smtClean="0"/>
              <a:t>	                                                                                                     	</a:t>
            </a:r>
          </a:p>
        </p:txBody>
      </p:sp>
      <p:sp>
        <p:nvSpPr>
          <p:cNvPr id="35844" name="Date Placehold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BBB9C2-4953-4223-BE23-C68BAA8FB4F6}" type="datetime1">
              <a:rPr lang="en-US" smtClean="0"/>
              <a:pPr fontAlgn="base">
                <a:spcBef>
                  <a:spcPct val="0"/>
                </a:spcBef>
                <a:spcAft>
                  <a:spcPct val="0"/>
                </a:spcAft>
                <a:defRPr/>
              </a:pPr>
              <a:t>2/5/2020</a:t>
            </a:fld>
            <a:endParaRPr lang="en-US" smtClean="0"/>
          </a:p>
        </p:txBody>
      </p:sp>
      <p:sp>
        <p:nvSpPr>
          <p:cNvPr id="35845" name="Slide Number Placeholder 3"/>
          <p:cNvSpPr>
            <a:spLocks noGrp="1"/>
          </p:cNvSpPr>
          <p:nvPr>
            <p:ph type="sldNum" sz="quarter" idx="12"/>
          </p:nvPr>
        </p:nvSpPr>
        <p:spPr bwMode="auto">
          <a:xfrm>
            <a:off x="10797117" y="219076"/>
            <a:ext cx="10668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Page </a:t>
            </a:r>
            <a:fld id="{3690DE81-3B5F-4FDC-91C5-7B686CD3B9B4}" type="slidenum">
              <a:rPr lang="en-US" smtClean="0"/>
              <a:pPr fontAlgn="base">
                <a:spcBef>
                  <a:spcPct val="0"/>
                </a:spcBef>
                <a:spcAft>
                  <a:spcPct val="0"/>
                </a:spcAft>
                <a:defRPr/>
              </a:pPr>
              <a:t>37</a:t>
            </a:fld>
            <a:endParaRPr lang="en-US" smtClean="0"/>
          </a:p>
        </p:txBody>
      </p:sp>
      <p:sp>
        <p:nvSpPr>
          <p:cNvPr id="32774" name="Rectangle 8"/>
          <p:cNvSpPr>
            <a:spLocks noChangeArrowheads="1"/>
          </p:cNvSpPr>
          <p:nvPr/>
        </p:nvSpPr>
        <p:spPr bwMode="auto">
          <a:xfrm>
            <a:off x="287867" y="1300163"/>
            <a:ext cx="11576051" cy="4062651"/>
          </a:xfrm>
          <a:prstGeom prst="rect">
            <a:avLst/>
          </a:prstGeom>
          <a:noFill/>
          <a:ln w="9525">
            <a:noFill/>
            <a:miter lim="800000"/>
            <a:headEnd/>
            <a:tailEnd/>
          </a:ln>
        </p:spPr>
        <p:txBody>
          <a:bodyPr>
            <a:spAutoFit/>
          </a:bodyPr>
          <a:lstStyle/>
          <a:p>
            <a:pPr algn="just"/>
            <a:r>
              <a:rPr lang="en-US" sz="2400" dirty="0" smtClean="0">
                <a:latin typeface="Times New Roman" panose="02020603050405020304" pitchFamily="18" charset="0"/>
                <a:cs typeface="Times New Roman" panose="02020603050405020304" pitchFamily="18" charset="0"/>
              </a:rPr>
              <a:t>Education </a:t>
            </a:r>
            <a:r>
              <a:rPr lang="en-US" sz="2400" dirty="0">
                <a:latin typeface="Times New Roman" panose="02020603050405020304" pitchFamily="18" charset="0"/>
                <a:cs typeface="Times New Roman" panose="02020603050405020304" pitchFamily="18" charset="0"/>
              </a:rPr>
              <a:t>and culture are interdependent and complementary to each other. There is a need that education should be related to our own culture. Education system </a:t>
            </a:r>
            <a:r>
              <a:rPr lang="en-US" sz="2400" dirty="0" smtClean="0">
                <a:latin typeface="Times New Roman" panose="02020603050405020304" pitchFamily="18" charset="0"/>
                <a:cs typeface="Times New Roman" panose="02020603050405020304" pitchFamily="18" charset="0"/>
              </a:rPr>
              <a:t>in some ways is not </a:t>
            </a:r>
            <a:r>
              <a:rPr lang="en-US" sz="2400" dirty="0">
                <a:latin typeface="Times New Roman" panose="02020603050405020304" pitchFamily="18" charset="0"/>
                <a:cs typeface="Times New Roman" panose="02020603050405020304" pitchFamily="18" charset="0"/>
              </a:rPr>
              <a:t>related to </a:t>
            </a:r>
            <a:r>
              <a:rPr lang="en-US" sz="2400" dirty="0" smtClean="0">
                <a:latin typeface="Times New Roman" panose="02020603050405020304" pitchFamily="18" charset="0"/>
                <a:cs typeface="Times New Roman" panose="02020603050405020304" pitchFamily="18" charset="0"/>
              </a:rPr>
              <a:t>Nigerian cultural </a:t>
            </a:r>
            <a:r>
              <a:rPr lang="en-US" sz="2400" dirty="0">
                <a:latin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cs typeface="Times New Roman" panose="02020603050405020304" pitchFamily="18" charset="0"/>
              </a:rPr>
              <a:t>eritage. A foreign system of education has been introduced without </a:t>
            </a:r>
            <a:r>
              <a:rPr lang="en-US" sz="2400" dirty="0">
                <a:latin typeface="Times New Roman" panose="02020603050405020304" pitchFamily="18" charset="0"/>
                <a:cs typeface="Times New Roman" panose="02020603050405020304" pitchFamily="18" charset="0"/>
              </a:rPr>
              <a:t>taking into account the cultural </a:t>
            </a:r>
            <a:r>
              <a:rPr lang="en-US" sz="2400" dirty="0" smtClean="0">
                <a:latin typeface="Times New Roman" panose="02020603050405020304" pitchFamily="18" charset="0"/>
                <a:cs typeface="Times New Roman" panose="02020603050405020304" pitchFamily="18" charset="0"/>
              </a:rPr>
              <a:t>heritage. </a:t>
            </a:r>
            <a:r>
              <a:rPr lang="en-US" sz="2400" dirty="0">
                <a:latin typeface="Times New Roman" panose="02020603050405020304" pitchFamily="18" charset="0"/>
                <a:cs typeface="Times New Roman" panose="02020603050405020304" pitchFamily="18" charset="0"/>
              </a:rPr>
              <a:t>Modernization of education and cultural renaissance is needed to evolve education for its own culture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Education should transmit the culture to the new generation and transform the outlook of the young towards life in the light of the past; in the context of cross-cultural influences and in the light of the future requirements of the individual and the society.</a:t>
            </a:r>
          </a:p>
          <a:p>
            <a:pPr algn="just"/>
            <a:endParaRPr lang="en-US" sz="2800" dirty="0">
              <a:solidFill>
                <a:schemeClr val="bg1"/>
              </a:solidFill>
            </a:endParaRPr>
          </a:p>
          <a:p>
            <a:pPr>
              <a:buFont typeface="Arial" charset="0"/>
              <a:buChar char="•"/>
            </a:pPr>
            <a:endParaRPr lang="en-US" sz="2000" dirty="0">
              <a:solidFill>
                <a:schemeClr val="bg1"/>
              </a:solidFill>
              <a:latin typeface="Trebuchet MS" pitchFamily="34" charset="0"/>
            </a:endParaRPr>
          </a:p>
          <a:p>
            <a:r>
              <a:rPr lang="en-US" dirty="0">
                <a:solidFill>
                  <a:schemeClr val="bg1"/>
                </a:solidFill>
                <a:latin typeface="Trebuchet MS" pitchFamily="34" charset="0"/>
              </a:rPr>
              <a:t>      </a:t>
            </a:r>
          </a:p>
        </p:txBody>
      </p:sp>
    </p:spTree>
    <p:extLst>
      <p:ext uri="{BB962C8B-B14F-4D97-AF65-F5344CB8AC3E}">
        <p14:creationId xmlns:p14="http://schemas.microsoft.com/office/powerpoint/2010/main" val="2029456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81001"/>
            <a:ext cx="11607244" cy="882316"/>
          </a:xfrm>
        </p:spPr>
        <p:txBody>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The Way Forward</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6674" y="1263318"/>
            <a:ext cx="11607244" cy="5389895"/>
          </a:xfrm>
        </p:spPr>
        <p:txBody>
          <a:bodyPr/>
          <a:lstStyle/>
          <a:p>
            <a:pPr marL="514350" indent="-514350">
              <a:buFont typeface="+mj-lt"/>
              <a:buAutoNum type="romanLcPeriod"/>
            </a:pPr>
            <a:endParaRPr lang="en-US" dirty="0" smtClean="0">
              <a:solidFill>
                <a:schemeClr val="tx1"/>
              </a:solidFill>
            </a:endParaRPr>
          </a:p>
          <a:p>
            <a:pPr marL="514350" indent="-514350">
              <a:buFont typeface="+mj-lt"/>
              <a:buAutoNum type="romanLcPeriod"/>
            </a:pPr>
            <a:r>
              <a:rPr lang="en-US" dirty="0" smtClean="0">
                <a:solidFill>
                  <a:schemeClr val="tx1"/>
                </a:solidFill>
              </a:rPr>
              <a:t>Government</a:t>
            </a:r>
            <a:r>
              <a:rPr lang="en-US" dirty="0">
                <a:solidFill>
                  <a:schemeClr val="tx1"/>
                </a:solidFill>
              </a:rPr>
              <a:t>, curriculum planners and other stakeholders should make education a true reflection of Nigerian culture</a:t>
            </a:r>
          </a:p>
          <a:p>
            <a:pPr marL="514350" indent="-514350">
              <a:buFont typeface="+mj-lt"/>
              <a:buAutoNum type="romanLcPeriod"/>
            </a:pPr>
            <a:r>
              <a:rPr lang="en-US" dirty="0" smtClean="0">
                <a:solidFill>
                  <a:schemeClr val="tx1"/>
                </a:solidFill>
              </a:rPr>
              <a:t>Teachers should be active and participate in the process of change and innovation especially in the area of curriculum change</a:t>
            </a:r>
          </a:p>
          <a:p>
            <a:pPr marL="514350" indent="-514350">
              <a:buFont typeface="+mj-lt"/>
              <a:buAutoNum type="romanLcPeriod"/>
            </a:pPr>
            <a:r>
              <a:rPr lang="en-US" dirty="0" smtClean="0">
                <a:solidFill>
                  <a:schemeClr val="tx1"/>
                </a:solidFill>
              </a:rPr>
              <a:t>Formal, Informal and Non-formal education should preserve and transmit culture to the next generation.</a:t>
            </a:r>
            <a:endParaRPr lang="en-US" dirty="0">
              <a:solidFill>
                <a:schemeClr val="tx1"/>
              </a:solidFill>
            </a:endParaRPr>
          </a:p>
        </p:txBody>
      </p:sp>
      <p:sp>
        <p:nvSpPr>
          <p:cNvPr id="4" name="Date Placeholder 3"/>
          <p:cNvSpPr>
            <a:spLocks noGrp="1"/>
          </p:cNvSpPr>
          <p:nvPr>
            <p:ph type="dt" sz="half" idx="10"/>
          </p:nvPr>
        </p:nvSpPr>
        <p:spPr/>
        <p:txBody>
          <a:bodyPr/>
          <a:lstStyle/>
          <a:p>
            <a:pPr>
              <a:defRPr/>
            </a:pPr>
            <a:fld id="{A17C2D0B-E7D2-438A-9C90-71F85A413687}" type="datetime1">
              <a:rPr lang="en-US" smtClean="0"/>
              <a:pPr>
                <a:defRPr/>
              </a:pPr>
              <a:t>2/5/2020</a:t>
            </a:fld>
            <a:endParaRPr lang="en-US"/>
          </a:p>
        </p:txBody>
      </p:sp>
      <p:sp>
        <p:nvSpPr>
          <p:cNvPr id="5" name="Slide Number Placeholder 4"/>
          <p:cNvSpPr>
            <a:spLocks noGrp="1"/>
          </p:cNvSpPr>
          <p:nvPr>
            <p:ph type="sldNum" sz="quarter" idx="12"/>
          </p:nvPr>
        </p:nvSpPr>
        <p:spPr/>
        <p:txBody>
          <a:bodyPr/>
          <a:lstStyle/>
          <a:p>
            <a:pPr>
              <a:defRPr/>
            </a:pPr>
            <a:fld id="{4544CF93-314F-4AF2-AD80-79E5DF3FE44F}" type="slidenum">
              <a:rPr lang="en-US" smtClean="0"/>
              <a:pPr>
                <a:defRPr/>
              </a:pPr>
              <a:t>38</a:t>
            </a:fld>
            <a:endParaRPr lang="en-US"/>
          </a:p>
        </p:txBody>
      </p:sp>
    </p:spTree>
    <p:extLst>
      <p:ext uri="{BB962C8B-B14F-4D97-AF65-F5344CB8AC3E}">
        <p14:creationId xmlns:p14="http://schemas.microsoft.com/office/powerpoint/2010/main" val="4104986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81001"/>
            <a:ext cx="11607244" cy="834189"/>
          </a:xfrm>
        </p:spPr>
        <p:txBody>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References</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6674" y="1215190"/>
            <a:ext cx="11607244" cy="5438023"/>
          </a:xfrm>
        </p:spPr>
        <p:txBody>
          <a:bodyPr/>
          <a:lstStyle/>
          <a:p>
            <a:r>
              <a:rPr lang="en-US" sz="2000" dirty="0" err="1">
                <a:solidFill>
                  <a:schemeClr val="tx1"/>
                </a:solidFill>
                <a:latin typeface="Times New Roman" panose="02020603050405020304" pitchFamily="18" charset="0"/>
                <a:cs typeface="Times New Roman" panose="02020603050405020304" pitchFamily="18" charset="0"/>
              </a:rPr>
              <a:t>Burnes</a:t>
            </a:r>
            <a:r>
              <a:rPr lang="en-US" sz="2000" dirty="0">
                <a:solidFill>
                  <a:schemeClr val="tx1"/>
                </a:solidFill>
                <a:latin typeface="Times New Roman" panose="02020603050405020304" pitchFamily="18" charset="0"/>
                <a:cs typeface="Times New Roman" panose="02020603050405020304" pitchFamily="18" charset="0"/>
              </a:rPr>
              <a:t>, B. (2011) Introduction: Why Does Change Fail, and What Can We Do About It?, Journal of Change Management, 11:4, 445-450</a:t>
            </a:r>
          </a:p>
          <a:p>
            <a:r>
              <a:rPr lang="en-US" sz="2000" dirty="0">
                <a:solidFill>
                  <a:schemeClr val="tx1"/>
                </a:solidFill>
                <a:latin typeface="Times New Roman" panose="02020603050405020304" pitchFamily="18" charset="0"/>
                <a:cs typeface="Times New Roman" panose="02020603050405020304" pitchFamily="18" charset="0"/>
              </a:rPr>
              <a:t>Harris, A. (2003). Behind the classroom door: The challenge of </a:t>
            </a:r>
            <a:r>
              <a:rPr lang="en-US" sz="2000" dirty="0" err="1">
                <a:solidFill>
                  <a:schemeClr val="tx1"/>
                </a:solidFill>
                <a:latin typeface="Times New Roman" panose="02020603050405020304" pitchFamily="18" charset="0"/>
                <a:cs typeface="Times New Roman" panose="02020603050405020304" pitchFamily="18" charset="0"/>
              </a:rPr>
              <a:t>organisational</a:t>
            </a:r>
            <a:r>
              <a:rPr lang="en-US" sz="2000" dirty="0">
                <a:solidFill>
                  <a:schemeClr val="tx1"/>
                </a:solidFill>
                <a:latin typeface="Times New Roman" panose="02020603050405020304" pitchFamily="18" charset="0"/>
                <a:cs typeface="Times New Roman" panose="02020603050405020304" pitchFamily="18" charset="0"/>
              </a:rPr>
              <a:t> and pedagogical change. Journal of Educational Change, 4, pp. 369 - 382</a:t>
            </a:r>
            <a:r>
              <a:rPr lang="en-US" sz="2000" dirty="0" smtClean="0">
                <a:solidFill>
                  <a:schemeClr val="tx1"/>
                </a:solidFill>
                <a:latin typeface="Times New Roman" panose="02020603050405020304" pitchFamily="18" charset="0"/>
                <a:cs typeface="Times New Roman" panose="02020603050405020304" pitchFamily="18" charset="0"/>
              </a:rPr>
              <a:t>.</a:t>
            </a:r>
          </a:p>
          <a:p>
            <a:r>
              <a:rPr lang="en-US" sz="2000" dirty="0" err="1" smtClean="0">
                <a:solidFill>
                  <a:schemeClr val="tx1"/>
                </a:solidFill>
                <a:latin typeface="Times New Roman" panose="02020603050405020304" pitchFamily="18" charset="0"/>
                <a:cs typeface="Times New Roman" panose="02020603050405020304" pitchFamily="18" charset="0"/>
              </a:rPr>
              <a:t>Oredein</a:t>
            </a:r>
            <a:r>
              <a:rPr lang="en-US" sz="2000" dirty="0" smtClean="0">
                <a:solidFill>
                  <a:schemeClr val="tx1"/>
                </a:solidFill>
                <a:latin typeface="Times New Roman" panose="02020603050405020304" pitchFamily="18" charset="0"/>
                <a:cs typeface="Times New Roman" panose="02020603050405020304" pitchFamily="18" charset="0"/>
              </a:rPr>
              <a:t>, A.O. (2016). Good leadership for national </a:t>
            </a:r>
            <a:r>
              <a:rPr lang="en-US" sz="2000" dirty="0">
                <a:solidFill>
                  <a:schemeClr val="tx1"/>
                </a:solidFill>
                <a:latin typeface="Times New Roman" panose="02020603050405020304" pitchFamily="18" charset="0"/>
                <a:cs typeface="Times New Roman" panose="02020603050405020304" pitchFamily="18" charset="0"/>
              </a:rPr>
              <a:t>d</a:t>
            </a:r>
            <a:r>
              <a:rPr lang="en-US" sz="2000" dirty="0" smtClean="0">
                <a:solidFill>
                  <a:schemeClr val="tx1"/>
                </a:solidFill>
                <a:latin typeface="Times New Roman" panose="02020603050405020304" pitchFamily="18" charset="0"/>
                <a:cs typeface="Times New Roman" panose="02020603050405020304" pitchFamily="18" charset="0"/>
              </a:rPr>
              <a:t>evelopment: The inevitable fraternal twins and irresistible skills as matters arising. 6th Inaugural Lecture, Lead City University, Ibadan, Oyo State</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Rogers, P., Meehan, P. and Tanner, S. (2006) Building a winning culture (Boston, MA: Bain &amp; Company).</a:t>
            </a:r>
          </a:p>
          <a:p>
            <a:r>
              <a:rPr lang="en-US" sz="2000" dirty="0">
                <a:solidFill>
                  <a:schemeClr val="tx1"/>
                </a:solidFill>
                <a:latin typeface="Times New Roman" panose="02020603050405020304" pitchFamily="18" charset="0"/>
                <a:cs typeface="Times New Roman" panose="02020603050405020304" pitchFamily="18" charset="0"/>
              </a:rPr>
              <a:t>Smollan, R &amp; Sayers, J. (2009) Organizational Culture, Change and Emotions: A Qualitative Study, Journal of Change Management, 9:4, 435-457</a:t>
            </a:r>
          </a:p>
          <a:p>
            <a:r>
              <a:rPr lang="en-US" sz="2000" dirty="0">
                <a:solidFill>
                  <a:schemeClr val="tx1"/>
                </a:solidFill>
                <a:latin typeface="Times New Roman" panose="02020603050405020304" pitchFamily="18" charset="0"/>
                <a:cs typeface="Times New Roman" panose="02020603050405020304" pitchFamily="18" charset="0"/>
              </a:rPr>
              <a:t>Starr, K. (2011). Principals and the politics of resistance to change. Educational Management Administration &amp; Leadership, 39: 646</a:t>
            </a:r>
          </a:p>
          <a:p>
            <a:pPr marL="0" indent="0">
              <a:buNone/>
            </a:pPr>
            <a:endParaRPr lang="en-US" dirty="0"/>
          </a:p>
        </p:txBody>
      </p:sp>
      <p:sp>
        <p:nvSpPr>
          <p:cNvPr id="4" name="Date Placeholder 3"/>
          <p:cNvSpPr>
            <a:spLocks noGrp="1"/>
          </p:cNvSpPr>
          <p:nvPr>
            <p:ph type="dt" sz="half" idx="10"/>
          </p:nvPr>
        </p:nvSpPr>
        <p:spPr/>
        <p:txBody>
          <a:bodyPr/>
          <a:lstStyle/>
          <a:p>
            <a:pPr>
              <a:defRPr/>
            </a:pPr>
            <a:fld id="{A17C2D0B-E7D2-438A-9C90-71F85A413687}" type="datetime1">
              <a:rPr lang="en-US" smtClean="0"/>
              <a:pPr>
                <a:defRPr/>
              </a:pPr>
              <a:t>2/5/2020</a:t>
            </a:fld>
            <a:endParaRPr lang="en-US"/>
          </a:p>
        </p:txBody>
      </p:sp>
      <p:sp>
        <p:nvSpPr>
          <p:cNvPr id="5" name="Slide Number Placeholder 4"/>
          <p:cNvSpPr>
            <a:spLocks noGrp="1"/>
          </p:cNvSpPr>
          <p:nvPr>
            <p:ph type="sldNum" sz="quarter" idx="12"/>
          </p:nvPr>
        </p:nvSpPr>
        <p:spPr/>
        <p:txBody>
          <a:bodyPr/>
          <a:lstStyle/>
          <a:p>
            <a:pPr>
              <a:defRPr/>
            </a:pPr>
            <a:fld id="{4544CF93-314F-4AF2-AD80-79E5DF3FE44F}" type="slidenum">
              <a:rPr lang="en-US" smtClean="0"/>
              <a:pPr>
                <a:defRPr/>
              </a:pPr>
              <a:t>39</a:t>
            </a:fld>
            <a:endParaRPr lang="en-US"/>
          </a:p>
        </p:txBody>
      </p:sp>
    </p:spTree>
    <p:extLst>
      <p:ext uri="{BB962C8B-B14F-4D97-AF65-F5344CB8AC3E}">
        <p14:creationId xmlns:p14="http://schemas.microsoft.com/office/powerpoint/2010/main" val="3362743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89212" y="1027134"/>
            <a:ext cx="3505199" cy="395266"/>
          </a:xfrm>
        </p:spPr>
        <p:txBody>
          <a:bodyPr>
            <a:normAutofit fontScale="90000"/>
          </a:bodyPr>
          <a:lstStyle/>
          <a:p>
            <a:r>
              <a:rPr lang="en-GB" b="1" dirty="0"/>
              <a:t>What are Human Rights?</a:t>
            </a:r>
            <a:endParaRPr lang="en-GB" dirty="0"/>
          </a:p>
        </p:txBody>
      </p:sp>
      <p:sp>
        <p:nvSpPr>
          <p:cNvPr id="6" name="Content Placeholder 5"/>
          <p:cNvSpPr>
            <a:spLocks noGrp="1"/>
          </p:cNvSpPr>
          <p:nvPr>
            <p:ph idx="1"/>
          </p:nvPr>
        </p:nvSpPr>
        <p:spPr>
          <a:xfrm>
            <a:off x="6302327" y="1167619"/>
            <a:ext cx="5739618" cy="4869644"/>
          </a:xfrm>
        </p:spPr>
        <p:txBody>
          <a:bodyPr>
            <a:normAutofit/>
          </a:bodyPr>
          <a:lstStyle/>
          <a:p>
            <a:pPr algn="just"/>
            <a:r>
              <a:rPr lang="en-GB" sz="2000" dirty="0"/>
              <a:t>According to </a:t>
            </a:r>
            <a:r>
              <a:rPr lang="en-GB" sz="2000" i="1" dirty="0"/>
              <a:t>Merriam Webmaster Dictionary</a:t>
            </a:r>
            <a:r>
              <a:rPr lang="en-GB" sz="2000" dirty="0"/>
              <a:t>, human rights are rights (such as freedom from unlawful imprisonment, torture, and execution) regarded as belonging fundamentally to all persons. Human rights are the basic privileges and freedoms that are meant or ought to be enjoyed by all individuals of a given society. Simply put, “human rights are the freedoms and benefits that accrue to all human beings,” irrespective of individuals’ beliefs, nationality, family, religion, moral, social and political standpoints.</a:t>
            </a:r>
          </a:p>
          <a:p>
            <a:pPr algn="just"/>
            <a:endParaRPr lang="en-GB" sz="2000" dirty="0"/>
          </a:p>
        </p:txBody>
      </p:sp>
      <p:sp>
        <p:nvSpPr>
          <p:cNvPr id="3" name="Text Placeholder 2"/>
          <p:cNvSpPr>
            <a:spLocks noGrp="1"/>
          </p:cNvSpPr>
          <p:nvPr>
            <p:ph type="body" sz="half" idx="2"/>
          </p:nvPr>
        </p:nvSpPr>
        <p:spPr/>
        <p:txBody>
          <a:bodyPr>
            <a:noAutofit/>
          </a:bodyPr>
          <a:lstStyle/>
          <a:p>
            <a:pPr algn="just"/>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1598613"/>
            <a:ext cx="3505199" cy="4262436"/>
          </a:xfrm>
          <a:prstGeom prst="rect">
            <a:avLst/>
          </a:prstGeom>
        </p:spPr>
      </p:pic>
    </p:spTree>
    <p:extLst>
      <p:ext uri="{BB962C8B-B14F-4D97-AF65-F5344CB8AC3E}">
        <p14:creationId xmlns:p14="http://schemas.microsoft.com/office/powerpoint/2010/main" val="1657431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Image result for Questions and Comments"/>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39939" name="Date Placeholder 2"/>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EFDBC6-C40C-46A7-A324-D709F6D4DDB4}" type="datetime1">
              <a:rPr lang="en-US" smtClean="0"/>
              <a:pPr fontAlgn="base">
                <a:spcBef>
                  <a:spcPct val="0"/>
                </a:spcBef>
                <a:spcAft>
                  <a:spcPct val="0"/>
                </a:spcAft>
                <a:defRPr/>
              </a:pPr>
              <a:t>2/5/2020</a:t>
            </a:fld>
            <a:endParaRPr lang="en-US" smtClean="0"/>
          </a:p>
        </p:txBody>
      </p:sp>
      <p:sp>
        <p:nvSpPr>
          <p:cNvPr id="4" name="Slide Number Placeholder 3"/>
          <p:cNvSpPr>
            <a:spLocks noGrp="1"/>
          </p:cNvSpPr>
          <p:nvPr>
            <p:ph type="sldNum" sz="quarter" idx="12"/>
          </p:nvPr>
        </p:nvSpPr>
        <p:spPr>
          <a:xfrm>
            <a:off x="10941051" y="96838"/>
            <a:ext cx="1250949" cy="373062"/>
          </a:xfrm>
        </p:spPr>
        <p:txBody>
          <a:bodyPr/>
          <a:lstStyle/>
          <a:p>
            <a:pPr>
              <a:defRPr/>
            </a:pPr>
            <a:r>
              <a:rPr lang="en-US" sz="1600" dirty="0">
                <a:solidFill>
                  <a:schemeClr val="tx2">
                    <a:lumMod val="60000"/>
                    <a:lumOff val="40000"/>
                  </a:schemeClr>
                </a:solidFill>
              </a:rPr>
              <a:t>Page20</a:t>
            </a:r>
          </a:p>
        </p:txBody>
      </p:sp>
    </p:spTree>
    <p:extLst>
      <p:ext uri="{BB962C8B-B14F-4D97-AF65-F5344CB8AC3E}">
        <p14:creationId xmlns:p14="http://schemas.microsoft.com/office/powerpoint/2010/main" val="30979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11350"/>
            <a:ext cx="3048000" cy="3035300"/>
          </a:xfrm>
          <a:prstGeom prst="rect">
            <a:avLst/>
          </a:prstGeom>
        </p:spPr>
      </p:pic>
    </p:spTree>
    <p:extLst>
      <p:ext uri="{BB962C8B-B14F-4D97-AF65-F5344CB8AC3E}">
        <p14:creationId xmlns:p14="http://schemas.microsoft.com/office/powerpoint/2010/main" val="3897033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HAZARDS OF TEENAGE PREGNANCY</a:t>
            </a:r>
          </a:p>
        </p:txBody>
      </p:sp>
      <p:sp>
        <p:nvSpPr>
          <p:cNvPr id="3" name="Subtitle 2"/>
          <p:cNvSpPr>
            <a:spLocks noGrp="1"/>
          </p:cNvSpPr>
          <p:nvPr>
            <p:ph type="subTitle" idx="1"/>
          </p:nvPr>
        </p:nvSpPr>
        <p:spPr/>
        <p:txBody>
          <a:bodyPr/>
          <a:lstStyle/>
          <a:p>
            <a:r>
              <a:rPr lang="en-US" dirty="0"/>
              <a:t>ANIFOWOSE, OLUWASEUN ADEOLA, PhD</a:t>
            </a:r>
          </a:p>
          <a:p>
            <a:r>
              <a:rPr lang="en-US" dirty="0"/>
              <a:t>B.A (OGUN), M.A (IBADAN), PhD (IBADAN), MSC BIOETHICS (LEUVEN, NETHERLANDS, ITALY)</a:t>
            </a:r>
          </a:p>
          <a:p>
            <a:endParaRPr lang="en-US" dirty="0"/>
          </a:p>
        </p:txBody>
      </p:sp>
    </p:spTree>
    <p:extLst>
      <p:ext uri="{BB962C8B-B14F-4D97-AF65-F5344CB8AC3E}">
        <p14:creationId xmlns:p14="http://schemas.microsoft.com/office/powerpoint/2010/main" val="2148455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OUTLINE</a:t>
            </a:r>
          </a:p>
        </p:txBody>
      </p:sp>
      <p:sp>
        <p:nvSpPr>
          <p:cNvPr id="3" name="Content Placeholder 2"/>
          <p:cNvSpPr>
            <a:spLocks noGrp="1"/>
          </p:cNvSpPr>
          <p:nvPr>
            <p:ph idx="1"/>
          </p:nvPr>
        </p:nvSpPr>
        <p:spPr/>
        <p:txBody>
          <a:bodyPr/>
          <a:lstStyle/>
          <a:p>
            <a:pPr marL="0" indent="0" algn="just">
              <a:buNone/>
            </a:pPr>
            <a:endParaRPr lang="en-US" dirty="0"/>
          </a:p>
          <a:p>
            <a:pPr algn="just"/>
            <a:r>
              <a:rPr lang="en-US" dirty="0"/>
              <a:t>Introduction</a:t>
            </a:r>
          </a:p>
          <a:p>
            <a:pPr algn="just"/>
            <a:r>
              <a:rPr lang="en-US" dirty="0"/>
              <a:t>Who is a teenager?</a:t>
            </a:r>
          </a:p>
          <a:p>
            <a:pPr algn="just"/>
            <a:r>
              <a:rPr lang="en-US" dirty="0"/>
              <a:t>What is teenage pregnancy?</a:t>
            </a:r>
          </a:p>
          <a:p>
            <a:pPr algn="just"/>
            <a:r>
              <a:rPr lang="en-US" dirty="0"/>
              <a:t>What are the likely causes of teenage pregnancy?</a:t>
            </a:r>
          </a:p>
          <a:p>
            <a:pPr algn="just"/>
            <a:r>
              <a:rPr lang="en-US" dirty="0"/>
              <a:t>What are the hazard of teenage pregnancy?</a:t>
            </a:r>
          </a:p>
          <a:p>
            <a:pPr algn="just"/>
            <a:r>
              <a:rPr lang="en-US" dirty="0"/>
              <a:t>How can we prevent teenage pregnancy?</a:t>
            </a:r>
          </a:p>
          <a:p>
            <a:pPr algn="just"/>
            <a:r>
              <a:rPr lang="en-US" dirty="0"/>
              <a:t>Conclusion</a:t>
            </a:r>
          </a:p>
        </p:txBody>
      </p:sp>
    </p:spTree>
    <p:extLst>
      <p:ext uri="{BB962C8B-B14F-4D97-AF65-F5344CB8AC3E}">
        <p14:creationId xmlns:p14="http://schemas.microsoft.com/office/powerpoint/2010/main" val="2408170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INTRODUCTION</a:t>
            </a:r>
          </a:p>
        </p:txBody>
      </p:sp>
      <p:sp>
        <p:nvSpPr>
          <p:cNvPr id="3" name="Content Placeholder 2"/>
          <p:cNvSpPr>
            <a:spLocks noGrp="1"/>
          </p:cNvSpPr>
          <p:nvPr>
            <p:ph idx="1"/>
          </p:nvPr>
        </p:nvSpPr>
        <p:spPr/>
        <p:txBody>
          <a:bodyPr/>
          <a:lstStyle/>
          <a:p>
            <a:pPr marL="0" indent="0" algn="just">
              <a:buNone/>
            </a:pPr>
            <a:endParaRPr lang="en-US" dirty="0"/>
          </a:p>
          <a:p>
            <a:pPr marL="0" indent="0" algn="just">
              <a:buNone/>
            </a:pPr>
            <a:r>
              <a:rPr lang="en-US" dirty="0"/>
              <a:t>Teenage pregnancy remains a front burner in the societal discourse, an issue begging for its rightful place in our national life at appropriate quarters and one with great concerns</a:t>
            </a:r>
          </a:p>
        </p:txBody>
      </p:sp>
    </p:spTree>
    <p:extLst>
      <p:ext uri="{BB962C8B-B14F-4D97-AF65-F5344CB8AC3E}">
        <p14:creationId xmlns:p14="http://schemas.microsoft.com/office/powerpoint/2010/main" val="784740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WHO IS A TEENAGER?</a:t>
            </a:r>
          </a:p>
        </p:txBody>
      </p:sp>
      <p:sp>
        <p:nvSpPr>
          <p:cNvPr id="3" name="Content Placeholder 2"/>
          <p:cNvSpPr>
            <a:spLocks noGrp="1"/>
          </p:cNvSpPr>
          <p:nvPr>
            <p:ph idx="1"/>
          </p:nvPr>
        </p:nvSpPr>
        <p:spPr/>
        <p:txBody>
          <a:bodyPr>
            <a:normAutofit/>
          </a:bodyPr>
          <a:lstStyle/>
          <a:p>
            <a:endParaRPr lang="en-US" dirty="0"/>
          </a:p>
          <a:p>
            <a:pPr marL="0" indent="0">
              <a:buNone/>
            </a:pPr>
            <a:endParaRPr lang="en-US" dirty="0"/>
          </a:p>
          <a:p>
            <a:r>
              <a:rPr lang="en-US" dirty="0"/>
              <a:t>A teenager is a person aged between 13 and 19 years</a:t>
            </a:r>
          </a:p>
          <a:p>
            <a:r>
              <a:rPr lang="en-US" dirty="0"/>
              <a:t>The word teenager is another word for adolescent </a:t>
            </a:r>
          </a:p>
          <a:p>
            <a:r>
              <a:rPr lang="en-US" dirty="0"/>
              <a:t>Adolescence is a transitional phase of development between childhood and adulthood</a:t>
            </a:r>
          </a:p>
          <a:p>
            <a:r>
              <a:rPr lang="en-US" dirty="0"/>
              <a:t>They are called teenagers because their age number ends with ‘teen’</a:t>
            </a:r>
          </a:p>
          <a:p>
            <a:r>
              <a:rPr lang="en-US" dirty="0"/>
              <a:t>An eighteen or nineteen year old person is called a young adult. This varies in societies</a:t>
            </a:r>
          </a:p>
        </p:txBody>
      </p:sp>
    </p:spTree>
    <p:extLst>
      <p:ext uri="{BB962C8B-B14F-4D97-AF65-F5344CB8AC3E}">
        <p14:creationId xmlns:p14="http://schemas.microsoft.com/office/powerpoint/2010/main" val="2639703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TEENAGERS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9094" y="2256205"/>
            <a:ext cx="5077534" cy="3724795"/>
          </a:xfrm>
          <a:effectLst>
            <a:outerShdw blurRad="50800" dist="50800" dir="5400000" algn="ctr" rotWithShape="0">
              <a:schemeClr val="tx1"/>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355" y="2103059"/>
            <a:ext cx="4217743" cy="4031088"/>
          </a:xfrm>
          <a:prstGeom prst="rect">
            <a:avLst/>
          </a:prstGeom>
        </p:spPr>
      </p:pic>
    </p:spTree>
    <p:extLst>
      <p:ext uri="{BB962C8B-B14F-4D97-AF65-F5344CB8AC3E}">
        <p14:creationId xmlns:p14="http://schemas.microsoft.com/office/powerpoint/2010/main" val="4278375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CHANGES DURING THE TEENAGE PERIOD</a:t>
            </a:r>
          </a:p>
        </p:txBody>
      </p:sp>
      <p:sp>
        <p:nvSpPr>
          <p:cNvPr id="3" name="Content Placeholder 2"/>
          <p:cNvSpPr>
            <a:spLocks noGrp="1"/>
          </p:cNvSpPr>
          <p:nvPr>
            <p:ph idx="1"/>
          </p:nvPr>
        </p:nvSpPr>
        <p:spPr/>
        <p:txBody>
          <a:bodyPr/>
          <a:lstStyle/>
          <a:p>
            <a:endParaRPr lang="en-US" dirty="0"/>
          </a:p>
          <a:p>
            <a:r>
              <a:rPr lang="en-US" dirty="0"/>
              <a:t>There are many changes that comes in the period when the girl is no longer referred to as a child</a:t>
            </a:r>
          </a:p>
          <a:p>
            <a:r>
              <a:rPr lang="en-US" dirty="0"/>
              <a:t>They have the brain of a young person but the body of an adult</a:t>
            </a:r>
          </a:p>
          <a:p>
            <a:r>
              <a:rPr lang="en-US" dirty="0"/>
              <a:t>The teenage years are unique period of growth and development</a:t>
            </a:r>
          </a:p>
          <a:p>
            <a:r>
              <a:rPr lang="en-US" dirty="0"/>
              <a:t>It is filled with energy, excitements and new experiences</a:t>
            </a:r>
          </a:p>
          <a:p>
            <a:r>
              <a:rPr lang="en-US" dirty="0"/>
              <a:t>Teenage experiences their teen years uniquely </a:t>
            </a:r>
          </a:p>
        </p:txBody>
      </p:sp>
    </p:spTree>
    <p:extLst>
      <p:ext uri="{BB962C8B-B14F-4D97-AF65-F5344CB8AC3E}">
        <p14:creationId xmlns:p14="http://schemas.microsoft.com/office/powerpoint/2010/main" val="3373771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CHANGES DURING THE TEENAGE PERIOD</a:t>
            </a:r>
          </a:p>
        </p:txBody>
      </p:sp>
      <p:sp>
        <p:nvSpPr>
          <p:cNvPr id="3" name="Content Placeholder 2"/>
          <p:cNvSpPr>
            <a:spLocks noGrp="1"/>
          </p:cNvSpPr>
          <p:nvPr>
            <p:ph idx="1"/>
          </p:nvPr>
        </p:nvSpPr>
        <p:spPr/>
        <p:txBody>
          <a:bodyPr/>
          <a:lstStyle/>
          <a:p>
            <a:r>
              <a:rPr lang="en-US" dirty="0"/>
              <a:t>1.  They go through hormonal and physical changes</a:t>
            </a:r>
          </a:p>
          <a:p>
            <a:r>
              <a:rPr lang="en-US" dirty="0"/>
              <a:t>2.  Rebellious: at this period, they start to resist authority and want to be independent from their parents. Sometimes, they engage in emotional verbal conflict with family</a:t>
            </a:r>
          </a:p>
          <a:p>
            <a:r>
              <a:rPr lang="en-US" dirty="0"/>
              <a:t>3. Energetic:  some teenagers at this age become so energetic, some become adventurous , overlook the risk of sexual activity, drug experimentation.</a:t>
            </a:r>
          </a:p>
          <a:p>
            <a:r>
              <a:rPr lang="en-US" dirty="0"/>
              <a:t>4. Intellectual growth : ability to understand abstract things . Some even begin to question their parents</a:t>
            </a:r>
          </a:p>
          <a:p>
            <a:endParaRPr lang="en-US" dirty="0"/>
          </a:p>
          <a:p>
            <a:endParaRPr lang="en-US" dirty="0"/>
          </a:p>
        </p:txBody>
      </p:sp>
    </p:spTree>
    <p:extLst>
      <p:ext uri="{BB962C8B-B14F-4D97-AF65-F5344CB8AC3E}">
        <p14:creationId xmlns:p14="http://schemas.microsoft.com/office/powerpoint/2010/main" val="1503633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CHANGES DURING THE TEENAGE PERIOD</a:t>
            </a:r>
            <a:endParaRPr lang="en-US" dirty="0"/>
          </a:p>
        </p:txBody>
      </p:sp>
      <p:sp>
        <p:nvSpPr>
          <p:cNvPr id="3" name="Content Placeholder 2"/>
          <p:cNvSpPr>
            <a:spLocks noGrp="1"/>
          </p:cNvSpPr>
          <p:nvPr>
            <p:ph idx="1"/>
          </p:nvPr>
        </p:nvSpPr>
        <p:spPr/>
        <p:txBody>
          <a:bodyPr/>
          <a:lstStyle/>
          <a:p>
            <a:pPr>
              <a:lnSpc>
                <a:spcPct val="200000"/>
              </a:lnSpc>
            </a:pPr>
            <a:r>
              <a:rPr lang="en-US" dirty="0"/>
              <a:t>Being a period of transformation, it is characterized by a lot of instabilities and sometimes, outright confusion.</a:t>
            </a:r>
          </a:p>
        </p:txBody>
      </p:sp>
    </p:spTree>
    <p:extLst>
      <p:ext uri="{BB962C8B-B14F-4D97-AF65-F5344CB8AC3E}">
        <p14:creationId xmlns:p14="http://schemas.microsoft.com/office/powerpoint/2010/main" val="340908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5840"/>
            <a:ext cx="12192000" cy="1417691"/>
          </a:xfrm>
          <a:ln>
            <a:solidFill>
              <a:schemeClr val="bg2">
                <a:lumMod val="50000"/>
              </a:schemeClr>
            </a:solidFill>
          </a:ln>
          <a:effectLst>
            <a:glow rad="228600">
              <a:schemeClr val="accent1">
                <a:satMod val="175000"/>
                <a:alpha val="40000"/>
              </a:schemeClr>
            </a:glow>
            <a:outerShdw blurRad="50800" dist="38100" dir="10800000" algn="r" rotWithShape="0">
              <a:prstClr val="black">
                <a:alpha val="40000"/>
              </a:prstClr>
            </a:outerShdw>
            <a:reflection blurRad="6350" stA="52000" endA="300" endPos="35000" dir="5400000" sy="-100000" algn="bl" rotWithShape="0"/>
            <a:softEdge rad="317500"/>
          </a:effectLst>
        </p:spPr>
        <p:txBody>
          <a:bodyPr>
            <a:noAutofit/>
          </a:bodyPr>
          <a:lstStyle/>
          <a:p>
            <a:pPr algn="ctr"/>
            <a:r>
              <a:rPr lang="en-GB" sz="4400" dirty="0">
                <a:solidFill>
                  <a:schemeClr val="tx1"/>
                </a:solidFill>
              </a:rPr>
              <a:t>Nigeria and Women’s Rights and Privileges</a:t>
            </a:r>
          </a:p>
        </p:txBody>
      </p:sp>
    </p:spTree>
    <p:extLst>
      <p:ext uri="{BB962C8B-B14F-4D97-AF65-F5344CB8AC3E}">
        <p14:creationId xmlns:p14="http://schemas.microsoft.com/office/powerpoint/2010/main" val="3347136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IS TEENAGE PREGNANCY?</a:t>
            </a:r>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just">
              <a:buNone/>
            </a:pPr>
            <a:r>
              <a:rPr lang="en-US" dirty="0">
                <a:latin typeface="Berlin Sans FB Demi" panose="020E0802020502020306" pitchFamily="34" charset="0"/>
              </a:rPr>
              <a:t>		A teenage pregnancy is a pregnancy in female </a:t>
            </a:r>
          </a:p>
          <a:p>
            <a:pPr marL="0" indent="0" algn="ctr">
              <a:buNone/>
            </a:pPr>
            <a:r>
              <a:rPr lang="en-US" dirty="0">
                <a:latin typeface="Berlin Sans FB Demi" panose="020E0802020502020306" pitchFamily="34" charset="0"/>
              </a:rPr>
              <a:t>under the age of 20</a:t>
            </a:r>
          </a:p>
        </p:txBody>
      </p:sp>
    </p:spTree>
    <p:extLst>
      <p:ext uri="{BB962C8B-B14F-4D97-AF65-F5344CB8AC3E}">
        <p14:creationId xmlns:p14="http://schemas.microsoft.com/office/powerpoint/2010/main" val="316762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8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TEENAGE PREGNANT GIRLS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713" y="2271221"/>
            <a:ext cx="2257740" cy="400105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015" y="2086377"/>
            <a:ext cx="5196338" cy="4185902"/>
          </a:xfrm>
          <a:prstGeom prst="rect">
            <a:avLst/>
          </a:prstGeom>
        </p:spPr>
      </p:pic>
    </p:spTree>
    <p:extLst>
      <p:ext uri="{BB962C8B-B14F-4D97-AF65-F5344CB8AC3E}">
        <p14:creationId xmlns:p14="http://schemas.microsoft.com/office/powerpoint/2010/main" val="4092704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CAUSES OF TEENAGE PREGNANCY</a:t>
            </a:r>
          </a:p>
        </p:txBody>
      </p:sp>
      <p:sp>
        <p:nvSpPr>
          <p:cNvPr id="3" name="Content Placeholder 2"/>
          <p:cNvSpPr>
            <a:spLocks noGrp="1"/>
          </p:cNvSpPr>
          <p:nvPr>
            <p:ph idx="1"/>
          </p:nvPr>
        </p:nvSpPr>
        <p:spPr/>
        <p:txBody>
          <a:bodyPr>
            <a:normAutofit/>
          </a:bodyPr>
          <a:lstStyle/>
          <a:p>
            <a:r>
              <a:rPr lang="en-US" dirty="0"/>
              <a:t>1. Lack of education and information about sex</a:t>
            </a:r>
          </a:p>
          <a:p>
            <a:r>
              <a:rPr lang="en-US" dirty="0"/>
              <a:t>2. Peer pressure</a:t>
            </a:r>
          </a:p>
          <a:p>
            <a:r>
              <a:rPr lang="en-US" dirty="0"/>
              <a:t>3. Early engagement in sexual activities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306" y="3381829"/>
            <a:ext cx="5722920" cy="3149190"/>
          </a:xfrm>
          <a:prstGeom prst="rect">
            <a:avLst/>
          </a:prstGeom>
          <a:solidFill>
            <a:schemeClr val="tx2"/>
          </a:solidFill>
        </p:spPr>
      </p:pic>
    </p:spTree>
    <p:extLst>
      <p:ext uri="{BB962C8B-B14F-4D97-AF65-F5344CB8AC3E}">
        <p14:creationId xmlns:p14="http://schemas.microsoft.com/office/powerpoint/2010/main" val="1603080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CAUSES OF TEENAGE PREGNANCY</a:t>
            </a:r>
          </a:p>
        </p:txBody>
      </p:sp>
      <p:sp>
        <p:nvSpPr>
          <p:cNvPr id="3" name="Content Placeholder 2"/>
          <p:cNvSpPr>
            <a:spLocks noGrp="1"/>
          </p:cNvSpPr>
          <p:nvPr>
            <p:ph idx="1"/>
          </p:nvPr>
        </p:nvSpPr>
        <p:spPr/>
        <p:txBody>
          <a:bodyPr/>
          <a:lstStyle/>
          <a:p>
            <a:r>
              <a:rPr lang="en-US" dirty="0"/>
              <a:t>4. Intake of drug/ alcohol</a:t>
            </a:r>
          </a:p>
          <a:p>
            <a:r>
              <a:rPr lang="en-US" dirty="0"/>
              <a:t>5. Low social economic status: some of these girls are vulnerable for many reasons ( no role model, lack of education, hawking etc.)</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181" y="3438658"/>
            <a:ext cx="4577433" cy="2873241"/>
          </a:xfrm>
          <a:prstGeom prst="rect">
            <a:avLst/>
          </a:prstGeom>
        </p:spPr>
      </p:pic>
    </p:spTree>
    <p:extLst>
      <p:ext uri="{BB962C8B-B14F-4D97-AF65-F5344CB8AC3E}">
        <p14:creationId xmlns:p14="http://schemas.microsoft.com/office/powerpoint/2010/main" val="3166812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CAUSES OF TEENAGE PREGNANCY</a:t>
            </a:r>
          </a:p>
        </p:txBody>
      </p:sp>
      <p:sp>
        <p:nvSpPr>
          <p:cNvPr id="3" name="Content Placeholder 2"/>
          <p:cNvSpPr>
            <a:spLocks noGrp="1"/>
          </p:cNvSpPr>
          <p:nvPr>
            <p:ph idx="1"/>
          </p:nvPr>
        </p:nvSpPr>
        <p:spPr/>
        <p:txBody>
          <a:bodyPr/>
          <a:lstStyle/>
          <a:p>
            <a:endParaRPr lang="en-US" dirty="0"/>
          </a:p>
          <a:p>
            <a:pPr marL="0" indent="0">
              <a:buNone/>
            </a:pPr>
            <a:endParaRPr lang="en-US" dirty="0"/>
          </a:p>
          <a:p>
            <a:r>
              <a:rPr lang="en-US" dirty="0"/>
              <a:t>6. Broken homes</a:t>
            </a:r>
          </a:p>
          <a:p>
            <a:r>
              <a:rPr lang="en-US" dirty="0"/>
              <a:t>7. Sexual Abuse </a:t>
            </a:r>
          </a:p>
          <a:p>
            <a:r>
              <a:rPr lang="en-US" dirty="0"/>
              <a:t>8. Incest</a:t>
            </a:r>
          </a:p>
          <a:p>
            <a:r>
              <a:rPr lang="en-US" dirty="0"/>
              <a:t>9. Media influence (Pornography)</a:t>
            </a:r>
          </a:p>
          <a:p>
            <a:endParaRPr lang="en-US" dirty="0"/>
          </a:p>
          <a:p>
            <a:endParaRPr lang="en-US" dirty="0"/>
          </a:p>
        </p:txBody>
      </p:sp>
    </p:spTree>
    <p:extLst>
      <p:ext uri="{BB962C8B-B14F-4D97-AF65-F5344CB8AC3E}">
        <p14:creationId xmlns:p14="http://schemas.microsoft.com/office/powerpoint/2010/main" val="3364030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HAZARD OF TEENAGE PREGNANCY</a:t>
            </a:r>
          </a:p>
        </p:txBody>
      </p:sp>
      <p:sp>
        <p:nvSpPr>
          <p:cNvPr id="3" name="Content Placeholder 2"/>
          <p:cNvSpPr>
            <a:spLocks noGrp="1"/>
          </p:cNvSpPr>
          <p:nvPr>
            <p:ph idx="1"/>
          </p:nvPr>
        </p:nvSpPr>
        <p:spPr/>
        <p:txBody>
          <a:bodyPr>
            <a:normAutofit/>
          </a:bodyPr>
          <a:lstStyle/>
          <a:p>
            <a:endParaRPr lang="en-US" dirty="0"/>
          </a:p>
          <a:p>
            <a:endParaRPr lang="en-US" dirty="0"/>
          </a:p>
          <a:p>
            <a:r>
              <a:rPr lang="en-US" dirty="0"/>
              <a:t>1. Inability to complete their education</a:t>
            </a:r>
          </a:p>
          <a:p>
            <a:r>
              <a:rPr lang="en-US" dirty="0"/>
              <a:t>2. No resources to care for the child </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350"/>
          <a:stretch/>
        </p:blipFill>
        <p:spPr>
          <a:xfrm>
            <a:off x="7353836" y="1690688"/>
            <a:ext cx="4545726" cy="4272229"/>
          </a:xfrm>
          <a:prstGeom prst="rect">
            <a:avLst/>
          </a:prstGeom>
        </p:spPr>
      </p:pic>
    </p:spTree>
    <p:extLst>
      <p:ext uri="{BB962C8B-B14F-4D97-AF65-F5344CB8AC3E}">
        <p14:creationId xmlns:p14="http://schemas.microsoft.com/office/powerpoint/2010/main" val="423379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HAZARD OF TEENAGE PREGNANCY</a:t>
            </a:r>
          </a:p>
        </p:txBody>
      </p:sp>
      <p:sp>
        <p:nvSpPr>
          <p:cNvPr id="3" name="Content Placeholder 2"/>
          <p:cNvSpPr>
            <a:spLocks noGrp="1"/>
          </p:cNvSpPr>
          <p:nvPr>
            <p:ph idx="1"/>
          </p:nvPr>
        </p:nvSpPr>
        <p:spPr/>
        <p:txBody>
          <a:bodyPr/>
          <a:lstStyle/>
          <a:p>
            <a:r>
              <a:rPr lang="en-US" dirty="0"/>
              <a:t>3. Inability to sustain healthy eating habits to produce healthy babies</a:t>
            </a:r>
          </a:p>
          <a:p>
            <a:r>
              <a:rPr lang="en-US" dirty="0"/>
              <a:t>4. Bad precedent</a:t>
            </a:r>
          </a:p>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366" y="2704563"/>
            <a:ext cx="3943900" cy="4049713"/>
          </a:xfrm>
          <a:prstGeom prst="rect">
            <a:avLst/>
          </a:prstGeom>
        </p:spPr>
      </p:pic>
    </p:spTree>
    <p:extLst>
      <p:ext uri="{BB962C8B-B14F-4D97-AF65-F5344CB8AC3E}">
        <p14:creationId xmlns:p14="http://schemas.microsoft.com/office/powerpoint/2010/main" val="1797684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HAZARD OF TEENAGE PREGNANCY</a:t>
            </a:r>
          </a:p>
        </p:txBody>
      </p:sp>
      <p:sp>
        <p:nvSpPr>
          <p:cNvPr id="3" name="Content Placeholder 2"/>
          <p:cNvSpPr>
            <a:spLocks noGrp="1"/>
          </p:cNvSpPr>
          <p:nvPr>
            <p:ph idx="1"/>
          </p:nvPr>
        </p:nvSpPr>
        <p:spPr/>
        <p:txBody>
          <a:bodyPr>
            <a:normAutofit fontScale="92500" lnSpcReduction="20000"/>
          </a:bodyPr>
          <a:lstStyle/>
          <a:p>
            <a:endParaRPr lang="en-US" dirty="0"/>
          </a:p>
          <a:p>
            <a:endParaRPr lang="en-US" dirty="0"/>
          </a:p>
          <a:p>
            <a:r>
              <a:rPr lang="en-US" dirty="0"/>
              <a:t>5. Health risk: Young girl can suffer from </a:t>
            </a:r>
          </a:p>
          <a:p>
            <a:pPr marL="0" indent="0">
              <a:buNone/>
            </a:pPr>
            <a:r>
              <a:rPr lang="en-US" dirty="0"/>
              <a:t>	(a.) anaemia: reduction in the number of red blood cells: making them 	feel weak and tired)</a:t>
            </a:r>
          </a:p>
          <a:p>
            <a:pPr marL="0" indent="0">
              <a:buNone/>
            </a:pPr>
            <a:r>
              <a:rPr lang="en-US" dirty="0"/>
              <a:t>	(b.) Preeclampsia: pregnancy related high blood pressure (This </a:t>
            </a:r>
            <a:r>
              <a:rPr lang="en-US"/>
              <a:t>can 	harm the kidneys)</a:t>
            </a:r>
            <a:endParaRPr lang="en-US" dirty="0"/>
          </a:p>
          <a:p>
            <a:r>
              <a:rPr lang="en-US" dirty="0"/>
              <a:t>6. Depression (postnatal depression)</a:t>
            </a:r>
          </a:p>
          <a:p>
            <a:r>
              <a:rPr lang="en-US" dirty="0"/>
              <a:t>7. Suicidal tendencies resulting from depression</a:t>
            </a:r>
          </a:p>
          <a:p>
            <a:r>
              <a:rPr lang="en-US" dirty="0"/>
              <a:t>8. Financial disability : many failed to attend prenatal check up for this reason</a:t>
            </a:r>
          </a:p>
          <a:p>
            <a:endParaRPr lang="en-US" dirty="0"/>
          </a:p>
          <a:p>
            <a:endParaRPr lang="en-US" dirty="0"/>
          </a:p>
        </p:txBody>
      </p:sp>
    </p:spTree>
    <p:extLst>
      <p:ext uri="{BB962C8B-B14F-4D97-AF65-F5344CB8AC3E}">
        <p14:creationId xmlns:p14="http://schemas.microsoft.com/office/powerpoint/2010/main" val="1071015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HAZZARD OF TEENAGE PREGNANCY</a:t>
            </a:r>
          </a:p>
        </p:txBody>
      </p:sp>
      <p:sp>
        <p:nvSpPr>
          <p:cNvPr id="3" name="Content Placeholder 2"/>
          <p:cNvSpPr>
            <a:spLocks noGrp="1"/>
          </p:cNvSpPr>
          <p:nvPr>
            <p:ph idx="1"/>
          </p:nvPr>
        </p:nvSpPr>
        <p:spPr/>
        <p:txBody>
          <a:bodyPr/>
          <a:lstStyle/>
          <a:p>
            <a:endParaRPr lang="en-US" dirty="0"/>
          </a:p>
          <a:p>
            <a:endParaRPr lang="en-US" dirty="0"/>
          </a:p>
          <a:p>
            <a:r>
              <a:rPr lang="en-US" dirty="0"/>
              <a:t>9.   High risk of obstructed labor </a:t>
            </a:r>
          </a:p>
          <a:p>
            <a:r>
              <a:rPr lang="en-US" dirty="0"/>
              <a:t>10. Premature or underweight </a:t>
            </a:r>
          </a:p>
          <a:p>
            <a:pPr marL="0" indent="0">
              <a:buNone/>
            </a:pPr>
            <a:r>
              <a:rPr lang="en-US" dirty="0"/>
              <a:t>          babies</a:t>
            </a:r>
          </a:p>
          <a:p>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044"/>
          <a:stretch/>
        </p:blipFill>
        <p:spPr>
          <a:xfrm>
            <a:off x="6040192" y="2510970"/>
            <a:ext cx="5185297" cy="2995299"/>
          </a:xfrm>
          <a:prstGeom prst="rect">
            <a:avLst/>
          </a:prstGeom>
        </p:spPr>
      </p:pic>
    </p:spTree>
    <p:extLst>
      <p:ext uri="{BB962C8B-B14F-4D97-AF65-F5344CB8AC3E}">
        <p14:creationId xmlns:p14="http://schemas.microsoft.com/office/powerpoint/2010/main" val="3113441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HAZARD OF TEENAGE PREGNANCY</a:t>
            </a:r>
          </a:p>
        </p:txBody>
      </p:sp>
      <p:sp>
        <p:nvSpPr>
          <p:cNvPr id="3" name="Content Placeholder 2"/>
          <p:cNvSpPr>
            <a:spLocks noGrp="1"/>
          </p:cNvSpPr>
          <p:nvPr>
            <p:ph idx="1"/>
          </p:nvPr>
        </p:nvSpPr>
        <p:spPr/>
        <p:txBody>
          <a:bodyPr/>
          <a:lstStyle/>
          <a:p>
            <a:endParaRPr lang="en-US" dirty="0"/>
          </a:p>
          <a:p>
            <a:endParaRPr lang="en-US" dirty="0"/>
          </a:p>
          <a:p>
            <a:r>
              <a:rPr lang="en-US" dirty="0"/>
              <a:t>11.Unsafe Abortion to cover for shame</a:t>
            </a:r>
          </a:p>
          <a:p>
            <a:r>
              <a:rPr lang="en-US" dirty="0"/>
              <a:t>12. High level of mortality rate because of the difficult in delivering the baby</a:t>
            </a:r>
          </a:p>
          <a:p>
            <a:r>
              <a:rPr lang="en-US" dirty="0"/>
              <a:t>13.The pelvic bones in girls below 16years are still in the process of growing</a:t>
            </a:r>
          </a:p>
          <a:p>
            <a:r>
              <a:rPr lang="en-US" dirty="0"/>
              <a:t>14. Studies reveals stillbirth in some teens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74846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Does Nigeria respect women and human rights?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1570" b="11570"/>
          <a:stretch>
            <a:fillRect/>
          </a:stretch>
        </p:blipFill>
        <p:spPr/>
      </p:pic>
      <p:sp>
        <p:nvSpPr>
          <p:cNvPr id="4" name="Text Placeholder 3"/>
          <p:cNvSpPr>
            <a:spLocks noGrp="1"/>
          </p:cNvSpPr>
          <p:nvPr>
            <p:ph type="body" sz="half" idx="2"/>
          </p:nvPr>
        </p:nvSpPr>
        <p:spPr/>
        <p:txBody>
          <a:bodyPr>
            <a:normAutofit/>
          </a:bodyPr>
          <a:lstStyle/>
          <a:p>
            <a:r>
              <a:rPr lang="en-GB" sz="2400" dirty="0">
                <a:solidFill>
                  <a:schemeClr val="tx1"/>
                </a:solidFill>
              </a:rPr>
              <a:t>Does Nigeria violate women and human rights?</a:t>
            </a:r>
          </a:p>
        </p:txBody>
      </p:sp>
    </p:spTree>
    <p:extLst>
      <p:ext uri="{BB962C8B-B14F-4D97-AF65-F5344CB8AC3E}">
        <p14:creationId xmlns:p14="http://schemas.microsoft.com/office/powerpoint/2010/main" val="19025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HAZARD OF TEENAGE PREGNANCY</a:t>
            </a:r>
          </a:p>
        </p:txBody>
      </p:sp>
      <p:sp>
        <p:nvSpPr>
          <p:cNvPr id="3" name="Content Placeholder 2"/>
          <p:cNvSpPr>
            <a:spLocks noGrp="1"/>
          </p:cNvSpPr>
          <p:nvPr>
            <p:ph idx="1"/>
          </p:nvPr>
        </p:nvSpPr>
        <p:spPr/>
        <p:txBody>
          <a:bodyPr>
            <a:normAutofit/>
          </a:bodyPr>
          <a:lstStyle/>
          <a:p>
            <a:endParaRPr lang="en-US" dirty="0"/>
          </a:p>
          <a:p>
            <a:r>
              <a:rPr lang="en-US" dirty="0"/>
              <a:t>15. Risk of contacting HIV and other related sexually transmitted diseases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057" y="3077028"/>
            <a:ext cx="4902659" cy="3482917"/>
          </a:xfrm>
          <a:prstGeom prst="rect">
            <a:avLst/>
          </a:prstGeom>
        </p:spPr>
      </p:pic>
    </p:spTree>
    <p:extLst>
      <p:ext uri="{BB962C8B-B14F-4D97-AF65-F5344CB8AC3E}">
        <p14:creationId xmlns:p14="http://schemas.microsoft.com/office/powerpoint/2010/main" val="2515471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HAZARD OF TEENAGE PREGNANCY: The Child</a:t>
            </a:r>
          </a:p>
        </p:txBody>
      </p:sp>
      <p:sp>
        <p:nvSpPr>
          <p:cNvPr id="3" name="Content Placeholder 2"/>
          <p:cNvSpPr>
            <a:spLocks noGrp="1"/>
          </p:cNvSpPr>
          <p:nvPr>
            <p:ph idx="1"/>
          </p:nvPr>
        </p:nvSpPr>
        <p:spPr/>
        <p:txBody>
          <a:bodyPr>
            <a:normAutofit/>
          </a:bodyPr>
          <a:lstStyle/>
          <a:p>
            <a:endParaRPr lang="en-US" dirty="0"/>
          </a:p>
          <a:p>
            <a:r>
              <a:rPr lang="en-US" dirty="0"/>
              <a:t>16. Risk of transmitting HIV to the child</a:t>
            </a:r>
          </a:p>
          <a:p>
            <a:r>
              <a:rPr lang="en-US" dirty="0"/>
              <a:t>17. Risk of Iodine Deficiency</a:t>
            </a:r>
          </a:p>
          <a:p>
            <a:pPr marL="0" indent="0">
              <a:buNone/>
            </a:pPr>
            <a:r>
              <a:rPr lang="en-US" dirty="0"/>
              <a:t>( This is essential for physical and mental development . The deficiency of Iodine increases the risk of the developing </a:t>
            </a:r>
            <a:r>
              <a:rPr lang="en-US" dirty="0" err="1"/>
              <a:t>foetus</a:t>
            </a:r>
            <a:r>
              <a:rPr lang="en-US" dirty="0"/>
              <a:t> sustaining brain damage which would lead to mental retardation and disorder of the nervous system)</a:t>
            </a:r>
          </a:p>
          <a:p>
            <a:pPr marL="0" indent="0">
              <a:buNone/>
            </a:pPr>
            <a:r>
              <a:rPr lang="en-US" dirty="0"/>
              <a:t>18. Their children are also exposed to physical abuse that their parent suffers </a:t>
            </a:r>
          </a:p>
          <a:p>
            <a:endParaRPr lang="en-US" dirty="0"/>
          </a:p>
        </p:txBody>
      </p:sp>
    </p:spTree>
    <p:extLst>
      <p:ext uri="{BB962C8B-B14F-4D97-AF65-F5344CB8AC3E}">
        <p14:creationId xmlns:p14="http://schemas.microsoft.com/office/powerpoint/2010/main" val="2782863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HAZARDS OF TEENAGE PREGNANCY: The Child</a:t>
            </a:r>
          </a:p>
        </p:txBody>
      </p:sp>
      <p:sp>
        <p:nvSpPr>
          <p:cNvPr id="3" name="Content Placeholder 2"/>
          <p:cNvSpPr>
            <a:spLocks noGrp="1"/>
          </p:cNvSpPr>
          <p:nvPr>
            <p:ph idx="1"/>
          </p:nvPr>
        </p:nvSpPr>
        <p:spPr/>
        <p:txBody>
          <a:bodyPr/>
          <a:lstStyle/>
          <a:p>
            <a:endParaRPr lang="en-US" dirty="0"/>
          </a:p>
          <a:p>
            <a:endParaRPr lang="en-US" dirty="0"/>
          </a:p>
          <a:p>
            <a:r>
              <a:rPr lang="en-US" dirty="0"/>
              <a:t>19. No monitoring and mentoring</a:t>
            </a:r>
          </a:p>
          <a:p>
            <a:r>
              <a:rPr lang="en-US" dirty="0"/>
              <a:t>20. No fatherly role</a:t>
            </a:r>
          </a:p>
          <a:p>
            <a:r>
              <a:rPr lang="en-US" dirty="0"/>
              <a:t>21. The circle of suffering continues for the child</a:t>
            </a:r>
          </a:p>
          <a:p>
            <a:r>
              <a:rPr lang="en-US" dirty="0"/>
              <a:t>22. Success academically is slim</a:t>
            </a:r>
          </a:p>
        </p:txBody>
      </p:sp>
    </p:spTree>
    <p:extLst>
      <p:ext uri="{BB962C8B-B14F-4D97-AF65-F5344CB8AC3E}">
        <p14:creationId xmlns:p14="http://schemas.microsoft.com/office/powerpoint/2010/main" val="858177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CAN WE PREVENT TEENAGE PREGNANCY?</a:t>
            </a:r>
          </a:p>
        </p:txBody>
      </p:sp>
      <p:sp>
        <p:nvSpPr>
          <p:cNvPr id="3" name="Content Placeholder 2"/>
          <p:cNvSpPr>
            <a:spLocks noGrp="1"/>
          </p:cNvSpPr>
          <p:nvPr>
            <p:ph idx="1"/>
          </p:nvPr>
        </p:nvSpPr>
        <p:spPr/>
        <p:txBody>
          <a:bodyPr/>
          <a:lstStyle/>
          <a:p>
            <a:r>
              <a:rPr lang="en-US" dirty="0"/>
              <a:t>1. Sex Education</a:t>
            </a:r>
            <a:endParaRPr lang="en-US" b="1" i="1" u="sng" dirty="0"/>
          </a:p>
          <a:p>
            <a:r>
              <a:rPr lang="en-US" dirty="0"/>
              <a:t>2. Sex prevention (Abstinence)</a:t>
            </a:r>
          </a:p>
          <a:p>
            <a:r>
              <a:rPr lang="en-US" dirty="0"/>
              <a:t>3. Building confidence in children</a:t>
            </a:r>
          </a:p>
          <a:p>
            <a:r>
              <a:rPr lang="en-US" dirty="0"/>
              <a:t>4. Parents must be vigilant</a:t>
            </a:r>
          </a:p>
          <a:p>
            <a:r>
              <a:rPr lang="en-US" dirty="0"/>
              <a:t>5. Proper use of contraception</a:t>
            </a:r>
          </a:p>
        </p:txBody>
      </p:sp>
    </p:spTree>
    <p:extLst>
      <p:ext uri="{BB962C8B-B14F-4D97-AF65-F5344CB8AC3E}">
        <p14:creationId xmlns:p14="http://schemas.microsoft.com/office/powerpoint/2010/main" val="1948315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CAN WE PREVENT TEENAGE PREGNANCY</a:t>
            </a:r>
          </a:p>
        </p:txBody>
      </p:sp>
      <p:sp>
        <p:nvSpPr>
          <p:cNvPr id="3" name="Content Placeholder 2"/>
          <p:cNvSpPr>
            <a:spLocks noGrp="1"/>
          </p:cNvSpPr>
          <p:nvPr>
            <p:ph idx="1"/>
          </p:nvPr>
        </p:nvSpPr>
        <p:spPr/>
        <p:txBody>
          <a:bodyPr/>
          <a:lstStyle/>
          <a:p>
            <a:endParaRPr lang="en-US" dirty="0"/>
          </a:p>
          <a:p>
            <a:endParaRPr lang="en-US" dirty="0"/>
          </a:p>
          <a:p>
            <a:r>
              <a:rPr lang="en-US" dirty="0"/>
              <a:t>6. Avoid entrusting your children in the hands of </a:t>
            </a:r>
            <a:r>
              <a:rPr lang="en-US" dirty="0" err="1"/>
              <a:t>neighbours</a:t>
            </a:r>
            <a:r>
              <a:rPr lang="en-US" dirty="0"/>
              <a:t>, friends, uncles, and family members etc.</a:t>
            </a:r>
          </a:p>
          <a:p>
            <a:r>
              <a:rPr lang="en-US" dirty="0"/>
              <a:t>7.Be friends with them so that they can trust you</a:t>
            </a:r>
          </a:p>
          <a:p>
            <a:r>
              <a:rPr lang="en-US" dirty="0"/>
              <a:t>9. Encourage them to say anything any time to you: don’t be Lion parents</a:t>
            </a:r>
          </a:p>
          <a:p>
            <a:r>
              <a:rPr lang="en-US" dirty="0"/>
              <a:t>10. Teach them to say NO when need be (wherever you go…)</a:t>
            </a:r>
          </a:p>
          <a:p>
            <a:pPr marL="0" indent="0">
              <a:buNone/>
            </a:pPr>
            <a:endParaRPr lang="en-US" dirty="0"/>
          </a:p>
        </p:txBody>
      </p:sp>
    </p:spTree>
    <p:extLst>
      <p:ext uri="{BB962C8B-B14F-4D97-AF65-F5344CB8AC3E}">
        <p14:creationId xmlns:p14="http://schemas.microsoft.com/office/powerpoint/2010/main" val="3667319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p>
        </p:txBody>
      </p:sp>
      <p:sp>
        <p:nvSpPr>
          <p:cNvPr id="3" name="Content Placeholder 2"/>
          <p:cNvSpPr>
            <a:spLocks noGrp="1"/>
          </p:cNvSpPr>
          <p:nvPr>
            <p:ph idx="1"/>
          </p:nvPr>
        </p:nvSpPr>
        <p:spPr/>
        <p:txBody>
          <a:bodyPr>
            <a:normAutofit/>
          </a:bodyPr>
          <a:lstStyle/>
          <a:p>
            <a:pPr marL="0" indent="0" algn="just">
              <a:buNone/>
            </a:pPr>
            <a:r>
              <a:rPr lang="en-US" dirty="0"/>
              <a:t>As parents, we have a role to play in curbing the menace of teenage pregnancy</a:t>
            </a:r>
          </a:p>
          <a:p>
            <a:pPr marL="0" indent="0" algn="just">
              <a:buNone/>
            </a:pPr>
            <a:r>
              <a:rPr lang="en-US" dirty="0"/>
              <a:t>Although, family challenges and societal pressure have made many parents fail in their responsibilities</a:t>
            </a:r>
          </a:p>
          <a:p>
            <a:pPr marL="0" indent="0" algn="just">
              <a:buNone/>
            </a:pPr>
            <a:r>
              <a:rPr lang="en-US" dirty="0"/>
              <a:t>Yet the family remains the best place to harm our teeming youths with the necessary information for life and living. </a:t>
            </a:r>
          </a:p>
          <a:p>
            <a:pPr marL="0" indent="0" algn="just">
              <a:buNone/>
            </a:pPr>
            <a:r>
              <a:rPr lang="en-US" dirty="0"/>
              <a:t>Therefore, as parents, we have the unenviable task of </a:t>
            </a:r>
            <a:r>
              <a:rPr lang="en-US" dirty="0" err="1"/>
              <a:t>moulding</a:t>
            </a:r>
            <a:r>
              <a:rPr lang="en-US" dirty="0"/>
              <a:t> the future of our teeming teenagers and playing pivotal  roles in stemming the rising tide of teenage pregnancy in our time. As the saying goes, “charity begins at home”. </a:t>
            </a:r>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6203988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APPRECIATION</a:t>
            </a:r>
          </a:p>
        </p:txBody>
      </p:sp>
      <p:sp>
        <p:nvSpPr>
          <p:cNvPr id="3" name="Content Placeholder 2"/>
          <p:cNvSpPr>
            <a:spLocks noGrp="1"/>
          </p:cNvSpPr>
          <p:nvPr>
            <p:ph idx="1"/>
          </p:nvPr>
        </p:nvSpPr>
        <p:spPr/>
        <p:txBody>
          <a:bodyPr/>
          <a:lstStyle/>
          <a:p>
            <a:endParaRPr lang="en-US" dirty="0"/>
          </a:p>
          <a:p>
            <a:endParaRPr lang="en-US" dirty="0"/>
          </a:p>
          <a:p>
            <a:pPr marL="0" indent="0" algn="ctr">
              <a:buNone/>
            </a:pPr>
            <a:r>
              <a:rPr lang="en-US" sz="4000" dirty="0"/>
              <a:t>THANK YOU ALL FOR LISTERNING</a:t>
            </a:r>
          </a:p>
        </p:txBody>
      </p:sp>
    </p:spTree>
    <p:extLst>
      <p:ext uri="{BB962C8B-B14F-4D97-AF65-F5344CB8AC3E}">
        <p14:creationId xmlns:p14="http://schemas.microsoft.com/office/powerpoint/2010/main" val="801943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pPr algn="ctr"/>
            <a:r>
              <a:rPr lang="en-US" dirty="0"/>
              <a:t/>
            </a:r>
            <a:br>
              <a:rPr lang="en-US" dirty="0"/>
            </a:br>
            <a:r>
              <a:rPr lang="en-US" dirty="0"/>
              <a:t/>
            </a:r>
            <a:br>
              <a:rPr lang="en-US" dirty="0"/>
            </a:br>
            <a:r>
              <a:rPr lang="en-US" sz="4000" dirty="0">
                <a:solidFill>
                  <a:schemeClr val="tx1"/>
                </a:solidFill>
                <a:latin typeface="Times New Roman" panose="02020603050405020304" pitchFamily="18" charset="0"/>
                <a:cs typeface="Times New Roman" panose="02020603050405020304" pitchFamily="18" charset="0"/>
              </a:rPr>
              <a:t>Role of Education:                           Culture and Change</a:t>
            </a:r>
            <a:r>
              <a:rPr lang="en-US" dirty="0"/>
              <a:t/>
            </a:r>
            <a:br>
              <a:rPr lang="en-US" dirty="0"/>
            </a:br>
            <a:r>
              <a:rPr lang="en-US" dirty="0"/>
              <a:t/>
            </a:r>
            <a:br>
              <a:rPr lang="en-US" dirty="0"/>
            </a:br>
            <a:endParaRPr lang="en-US" dirty="0"/>
          </a:p>
        </p:txBody>
      </p:sp>
      <p:sp>
        <p:nvSpPr>
          <p:cNvPr id="18435" name="Subtitle 2"/>
          <p:cNvSpPr>
            <a:spLocks noGrp="1"/>
          </p:cNvSpPr>
          <p:nvPr>
            <p:ph type="subTitle" idx="1"/>
          </p:nvPr>
        </p:nvSpPr>
        <p:spPr/>
        <p:txBody>
          <a:bodyPr>
            <a:normAutofit fontScale="92500" lnSpcReduction="20000"/>
          </a:bodyPr>
          <a:lstStyle/>
          <a:p>
            <a:r>
              <a:rPr lang="en-US" dirty="0"/>
              <a:t> </a:t>
            </a:r>
          </a:p>
          <a:p>
            <a:endParaRPr lang="en-US" dirty="0"/>
          </a:p>
          <a:p>
            <a:endParaRPr lang="en-US" dirty="0"/>
          </a:p>
          <a:p>
            <a:endParaRPr lang="en-US" dirty="0"/>
          </a:p>
          <a:p>
            <a:endParaRPr lang="en-US" dirty="0"/>
          </a:p>
          <a:p>
            <a:r>
              <a:rPr lang="en-US" dirty="0" err="1"/>
              <a:t>Afolakemi</a:t>
            </a:r>
            <a:r>
              <a:rPr lang="en-US" dirty="0"/>
              <a:t> O. </a:t>
            </a:r>
            <a:r>
              <a:rPr lang="en-US" dirty="0" err="1"/>
              <a:t>Oredein</a:t>
            </a:r>
            <a:r>
              <a:rPr lang="en-US" dirty="0"/>
              <a:t> </a:t>
            </a:r>
          </a:p>
        </p:txBody>
      </p:sp>
      <p:sp>
        <p:nvSpPr>
          <p:cNvPr id="5" name="Slide Number Placeholder 4"/>
          <p:cNvSpPr>
            <a:spLocks noGrp="1"/>
          </p:cNvSpPr>
          <p:nvPr>
            <p:ph type="sldNum" sz="quarter" idx="10"/>
          </p:nvPr>
        </p:nvSpPr>
        <p:spPr/>
        <p:txBody>
          <a:bodyPr/>
          <a:lstStyle/>
          <a:p>
            <a:pPr defTabSz="914400"/>
            <a:r>
              <a:rPr lang="en-US">
                <a:solidFill>
                  <a:srgbClr val="1B3861"/>
                </a:solidFill>
                <a:latin typeface="Trebuchet MS"/>
              </a:rPr>
              <a:t>Page </a:t>
            </a:r>
            <a:fld id="{CEEC4BED-3B35-405F-920A-55FB8E19D0D5}" type="slidenum">
              <a:rPr lang="en-US">
                <a:solidFill>
                  <a:srgbClr val="1B3861"/>
                </a:solidFill>
                <a:latin typeface="Trebuchet MS"/>
              </a:rPr>
              <a:pPr defTabSz="914400"/>
              <a:t>67</a:t>
            </a:fld>
            <a:endParaRPr lang="en-US" dirty="0">
              <a:solidFill>
                <a:srgbClr val="1B3861"/>
              </a:solidFill>
              <a:latin typeface="Trebuchet MS"/>
            </a:endParaRPr>
          </a:p>
        </p:txBody>
      </p:sp>
      <p:sp>
        <p:nvSpPr>
          <p:cNvPr id="18436" name="Date Placeholder 3"/>
          <p:cNvSpPr>
            <a:spLocks noGrp="1"/>
          </p:cNvSpPr>
          <p:nvPr>
            <p:ph type="dt" sz="quarter" idx="11"/>
          </p:nvPr>
        </p:nvSpPr>
        <p:spPr/>
        <p:txBody>
          <a:bodyPr/>
          <a:lstStyle/>
          <a:p>
            <a:pPr defTabSz="914400"/>
            <a:fld id="{5AED3FE7-5203-48F3-8E1E-2C193F961924}" type="datetime1">
              <a:rPr lang="en-US">
                <a:solidFill>
                  <a:srgbClr val="38ABED"/>
                </a:solidFill>
                <a:latin typeface="Trebuchet MS"/>
              </a:rPr>
              <a:pPr defTabSz="914400"/>
              <a:t>2/5/2020</a:t>
            </a:fld>
            <a:endParaRPr lang="en-US">
              <a:solidFill>
                <a:srgbClr val="38ABED"/>
              </a:solidFill>
              <a:latin typeface="Trebuchet MS"/>
            </a:endParaRPr>
          </a:p>
        </p:txBody>
      </p:sp>
      <p:pic>
        <p:nvPicPr>
          <p:cNvPr id="1026" name="Picture 2" descr="C:\Users\Prof Oredein\Desktop\Liprorich worksh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211" y="2574759"/>
            <a:ext cx="3717757" cy="27071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halom\Desktop\LCU Image.bmp"/>
          <p:cNvPicPr>
            <a:picLocks noChangeAspect="1" noChangeArrowheads="1"/>
          </p:cNvPicPr>
          <p:nvPr/>
        </p:nvPicPr>
        <p:blipFill>
          <a:blip r:embed="rId3"/>
          <a:srcRect/>
          <a:stretch>
            <a:fillRect/>
          </a:stretch>
        </p:blipFill>
        <p:spPr bwMode="auto">
          <a:xfrm>
            <a:off x="2159000" y="584201"/>
            <a:ext cx="895350" cy="942975"/>
          </a:xfrm>
          <a:prstGeom prst="rect">
            <a:avLst/>
          </a:prstGeom>
          <a:noFill/>
        </p:spPr>
      </p:pic>
    </p:spTree>
  </p:cSld>
  <p:clrMapOvr>
    <a:masterClrMapping/>
  </p:clrMapOvr>
  <p:transition spd="slow">
    <p:split orient="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537" y="219075"/>
            <a:ext cx="8783052" cy="526884"/>
          </a:xfrm>
        </p:spPr>
        <p:txBody>
          <a:bodyPr/>
          <a:lstStyle/>
          <a:p>
            <a:pPr algn="ctr"/>
            <a:r>
              <a:rPr lang="en-US" dirty="0">
                <a:solidFill>
                  <a:schemeClr val="tx1"/>
                </a:solidFill>
              </a:rPr>
              <a:t>Structure of Presentation</a:t>
            </a:r>
          </a:p>
        </p:txBody>
      </p:sp>
      <p:graphicFrame>
        <p:nvGraphicFramePr>
          <p:cNvPr id="6" name="Content Placeholder 5"/>
          <p:cNvGraphicFramePr>
            <a:graphicFrameLocks noGrp="1"/>
          </p:cNvGraphicFramePr>
          <p:nvPr>
            <p:ph idx="1"/>
          </p:nvPr>
        </p:nvGraphicFramePr>
        <p:xfrm>
          <a:off x="1728537" y="745960"/>
          <a:ext cx="8783052" cy="611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defTabSz="914400">
              <a:defRPr/>
            </a:pPr>
            <a:fld id="{A17C2D0B-E7D2-438A-9C90-71F85A413687}"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5" name="Slide Number Placeholder 4"/>
          <p:cNvSpPr>
            <a:spLocks noGrp="1"/>
          </p:cNvSpPr>
          <p:nvPr>
            <p:ph type="sldNum" sz="quarter" idx="12"/>
          </p:nvPr>
        </p:nvSpPr>
        <p:spPr/>
        <p:txBody>
          <a:bodyPr/>
          <a:lstStyle/>
          <a:p>
            <a:pPr defTabSz="914400">
              <a:defRPr/>
            </a:pPr>
            <a:fld id="{4544CF93-314F-4AF2-AD80-79E5DF3FE44F}" type="slidenum">
              <a:rPr lang="en-US">
                <a:solidFill>
                  <a:srgbClr val="1B3861"/>
                </a:solidFill>
                <a:latin typeface="Trebuchet MS"/>
              </a:rPr>
              <a:pPr defTabSz="914400">
                <a:defRPr/>
              </a:pPr>
              <a:t>68</a:t>
            </a:fld>
            <a:endParaRPr lang="en-US">
              <a:solidFill>
                <a:srgbClr val="1B3861"/>
              </a:solidFill>
              <a:latin typeface="Trebuchet MS"/>
            </a:endParaRPr>
          </a:p>
        </p:txBody>
      </p:sp>
    </p:spTree>
    <p:extLst>
      <p:ext uri="{BB962C8B-B14F-4D97-AF65-F5344CB8AC3E}">
        <p14:creationId xmlns:p14="http://schemas.microsoft.com/office/powerpoint/2010/main" val="1019130470"/>
      </p:ext>
    </p:extLst>
  </p:cSld>
  <p:clrMapOvr>
    <a:masterClrMapping/>
  </p:clrMapOvr>
  <p:transition spd="slow">
    <p:split orient="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59172" y="132348"/>
            <a:ext cx="8562767" cy="1287378"/>
          </a:xfrm>
        </p:spPr>
        <p:txBody>
          <a:bodyPr/>
          <a:lstStyle/>
          <a:p>
            <a:pPr algn="ctr"/>
            <a:r>
              <a:rPr lang="en-US" dirty="0">
                <a:solidFill>
                  <a:schemeClr val="tx1"/>
                </a:solidFill>
              </a:rPr>
              <a:t>Baobab Tree</a:t>
            </a:r>
          </a:p>
        </p:txBody>
      </p:sp>
      <p:sp>
        <p:nvSpPr>
          <p:cNvPr id="8" name="Content Placeholder 7"/>
          <p:cNvSpPr>
            <a:spLocks noGrp="1"/>
          </p:cNvSpPr>
          <p:nvPr>
            <p:ph sz="half" idx="1"/>
          </p:nvPr>
        </p:nvSpPr>
        <p:spPr>
          <a:xfrm>
            <a:off x="1740568" y="1828801"/>
            <a:ext cx="4018548" cy="4219575"/>
          </a:xfrm>
        </p:spPr>
        <p:txBody>
          <a:bodyPr/>
          <a:lstStyle/>
          <a:p>
            <a:pPr marL="0" indent="0">
              <a:buNone/>
            </a:pPr>
            <a:endParaRPr lang="en-US" altLang="en-US" i="1" dirty="0">
              <a:solidFill>
                <a:schemeClr val="tx1"/>
              </a:solidFill>
            </a:endParaRPr>
          </a:p>
          <a:p>
            <a:pPr marL="0" indent="0">
              <a:buNone/>
            </a:pPr>
            <a:endParaRPr lang="en-US" altLang="en-US" i="1" dirty="0">
              <a:solidFill>
                <a:schemeClr val="tx1"/>
              </a:solidFill>
            </a:endParaRPr>
          </a:p>
          <a:p>
            <a:pPr marL="0" indent="0">
              <a:buNone/>
            </a:pPr>
            <a:r>
              <a:rPr lang="en-US" altLang="en-US" i="1" dirty="0">
                <a:solidFill>
                  <a:schemeClr val="tx1"/>
                </a:solidFill>
              </a:rPr>
              <a:t>The baobab tree metaphor drives home the fact that knowledge needed for addressing the role of education in culture change goes beyond the capacity of  a single effort</a:t>
            </a:r>
            <a:r>
              <a:rPr lang="en-US" altLang="en-US" dirty="0">
                <a:solidFill>
                  <a:schemeClr val="tx1"/>
                </a:solidFill>
              </a:rPr>
              <a:t> </a:t>
            </a:r>
          </a:p>
          <a:p>
            <a:pPr marL="0" indent="0">
              <a:buNone/>
            </a:pPr>
            <a:endParaRPr lang="en-US" dirty="0">
              <a:solidFill>
                <a:schemeClr val="tx1"/>
              </a:solidFill>
            </a:endParaRPr>
          </a:p>
        </p:txBody>
      </p:sp>
      <p:sp>
        <p:nvSpPr>
          <p:cNvPr id="4" name="Date Placeholder 3"/>
          <p:cNvSpPr>
            <a:spLocks noGrp="1"/>
          </p:cNvSpPr>
          <p:nvPr>
            <p:ph type="dt" sz="half" idx="10"/>
          </p:nvPr>
        </p:nvSpPr>
        <p:spPr/>
        <p:txBody>
          <a:bodyPr/>
          <a:lstStyle/>
          <a:p>
            <a:pPr defTabSz="914400">
              <a:defRPr/>
            </a:pPr>
            <a:fld id="{A17C2D0B-E7D2-438A-9C90-71F85A413687}"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5" name="Slide Number Placeholder 4"/>
          <p:cNvSpPr>
            <a:spLocks noGrp="1"/>
          </p:cNvSpPr>
          <p:nvPr>
            <p:ph type="sldNum" sz="quarter" idx="12"/>
          </p:nvPr>
        </p:nvSpPr>
        <p:spPr/>
        <p:txBody>
          <a:bodyPr/>
          <a:lstStyle/>
          <a:p>
            <a:pPr defTabSz="914400">
              <a:defRPr/>
            </a:pPr>
            <a:fld id="{4544CF93-314F-4AF2-AD80-79E5DF3FE44F}" type="slidenum">
              <a:rPr lang="en-US">
                <a:solidFill>
                  <a:srgbClr val="1B3861"/>
                </a:solidFill>
                <a:latin typeface="Trebuchet MS"/>
              </a:rPr>
              <a:pPr defTabSz="914400">
                <a:defRPr/>
              </a:pPr>
              <a:t>69</a:t>
            </a:fld>
            <a:endParaRPr lang="en-US">
              <a:solidFill>
                <a:srgbClr val="1B3861"/>
              </a:solidFill>
              <a:latin typeface="Trebuchet MS"/>
            </a:endParaRPr>
          </a:p>
        </p:txBody>
      </p:sp>
      <p:pic>
        <p:nvPicPr>
          <p:cNvPr id="10"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48768" y="1419726"/>
            <a:ext cx="4573171" cy="476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107995"/>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0800000" algn="r" rotWithShape="0">
              <a:prstClr val="black">
                <a:alpha val="40000"/>
              </a:prstClr>
            </a:outerShdw>
          </a:effectLst>
        </p:spPr>
        <p:txBody>
          <a:bodyPr/>
          <a:lstStyle/>
          <a:p>
            <a:r>
              <a:rPr lang="en-GB" dirty="0"/>
              <a:t>In Nigeria, women are denied certain inalienable rights.</a:t>
            </a:r>
          </a:p>
        </p:txBody>
      </p:sp>
      <p:sp>
        <p:nvSpPr>
          <p:cNvPr id="3" name="Content Placeholder 2"/>
          <p:cNvSpPr>
            <a:spLocks noGrp="1"/>
          </p:cNvSpPr>
          <p:nvPr>
            <p:ph idx="1"/>
          </p:nvPr>
        </p:nvSpPr>
        <p:spPr/>
        <p:txBody>
          <a:bodyPr>
            <a:normAutofit/>
          </a:bodyPr>
          <a:lstStyle/>
          <a:p>
            <a:pPr algn="just"/>
            <a:r>
              <a:rPr lang="en-GB" sz="2400" dirty="0"/>
              <a:t>Fact:</a:t>
            </a:r>
          </a:p>
          <a:p>
            <a:pPr algn="just"/>
            <a:endParaRPr lang="en-GB" sz="2400" dirty="0"/>
          </a:p>
          <a:p>
            <a:pPr algn="just"/>
            <a:r>
              <a:rPr lang="en-GB" sz="2400" dirty="0"/>
              <a:t>Since time immemorial the rights and duties of women in Nigeria have been subjected to the wishes and aspiration of their men counterpart,” and this has led to the denial of certain privileges and rights.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026" y="4616995"/>
            <a:ext cx="4954586" cy="2271932"/>
          </a:xfrm>
          <a:prstGeom prst="rect">
            <a:avLst/>
          </a:prstGeom>
        </p:spPr>
      </p:pic>
    </p:spTree>
    <p:extLst>
      <p:ext uri="{BB962C8B-B14F-4D97-AF65-F5344CB8AC3E}">
        <p14:creationId xmlns:p14="http://schemas.microsoft.com/office/powerpoint/2010/main" val="3199517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716506" y="219076"/>
            <a:ext cx="8705432" cy="1850357"/>
          </a:xfrm>
        </p:spPr>
        <p:txBody>
          <a:bodyPr/>
          <a:lstStyle/>
          <a:p>
            <a:pPr algn="ctr"/>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A group of scientists placed 5 monkeys in a cage and in the middle, a ladder with bananas on the top.</a:t>
            </a:r>
            <a:b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3" name="Subtitle 12"/>
          <p:cNvSpPr>
            <a:spLocks noGrp="1"/>
          </p:cNvSpPr>
          <p:nvPr>
            <p:ph type="subTitle" idx="1"/>
          </p:nvPr>
        </p:nvSpPr>
        <p:spPr>
          <a:xfrm>
            <a:off x="1716508" y="1672389"/>
            <a:ext cx="8705431" cy="4980824"/>
          </a:xfrm>
        </p:spPr>
        <p:txBody>
          <a:bodyPr/>
          <a:lstStyle/>
          <a:p>
            <a:endParaRPr lang="en-US" dirty="0"/>
          </a:p>
        </p:txBody>
      </p:sp>
      <p:sp>
        <p:nvSpPr>
          <p:cNvPr id="6" name="Slide Number Placeholder 5"/>
          <p:cNvSpPr>
            <a:spLocks noGrp="1"/>
          </p:cNvSpPr>
          <p:nvPr>
            <p:ph type="sldNum" sz="quarter" idx="10"/>
          </p:nvPr>
        </p:nvSpPr>
        <p:spPr/>
        <p:txBody>
          <a:bodyPr/>
          <a:lstStyle/>
          <a:p>
            <a:pPr defTabSz="914400"/>
            <a:fld id="{4055DAF9-65CB-4DA5-9FA9-B40D65E39295}" type="slidenum">
              <a:rPr lang="en-US">
                <a:solidFill>
                  <a:srgbClr val="1B3861"/>
                </a:solidFill>
                <a:latin typeface="Trebuchet MS"/>
              </a:rPr>
              <a:pPr defTabSz="914400"/>
              <a:t>70</a:t>
            </a:fld>
            <a:endParaRPr lang="en-US">
              <a:solidFill>
                <a:srgbClr val="1B3861"/>
              </a:solidFill>
              <a:latin typeface="Trebuchet MS"/>
            </a:endParaRPr>
          </a:p>
        </p:txBody>
      </p:sp>
      <p:sp>
        <p:nvSpPr>
          <p:cNvPr id="5" name="Date Placeholder 4"/>
          <p:cNvSpPr>
            <a:spLocks noGrp="1"/>
          </p:cNvSpPr>
          <p:nvPr>
            <p:ph type="dt" sz="half" idx="11"/>
          </p:nvPr>
        </p:nvSpPr>
        <p:spPr/>
        <p:txBody>
          <a:bodyPr/>
          <a:lstStyle/>
          <a:p>
            <a:pPr defTabSz="914400"/>
            <a:fld id="{3DEF1F2E-984C-446E-B81A-4417E9312E11}" type="datetime1">
              <a:rPr lang="en-US">
                <a:solidFill>
                  <a:srgbClr val="38ABED"/>
                </a:solidFill>
                <a:latin typeface="Trebuchet MS"/>
              </a:rPr>
              <a:pPr defTabSz="914400"/>
              <a:t>2/5/2020</a:t>
            </a:fld>
            <a:endParaRPr lang="en-US">
              <a:solidFill>
                <a:srgbClr val="38ABED"/>
              </a:solidFill>
              <a:latin typeface="Trebuchet MS"/>
            </a:endParaRPr>
          </a:p>
        </p:txBody>
      </p:sp>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365" y="5008379"/>
            <a:ext cx="1153577" cy="10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j023367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3383" y="2284470"/>
            <a:ext cx="2536052" cy="325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384" y="5329221"/>
            <a:ext cx="1153577" cy="10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5713" y="4615316"/>
            <a:ext cx="1153577" cy="10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649" y="2963011"/>
            <a:ext cx="1153577" cy="10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807" y="3110661"/>
            <a:ext cx="1153577" cy="10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descr="j019865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96760">
            <a:off x="6565853" y="1902891"/>
            <a:ext cx="749111"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203327"/>
      </p:ext>
    </p:extLst>
  </p:cSld>
  <p:clrMapOvr>
    <a:masterClrMapping/>
  </p:clrMapOvr>
  <p:transition spd="slow">
    <p:split orient="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668380" y="219076"/>
            <a:ext cx="8753558" cy="1381125"/>
          </a:xfrm>
        </p:spPr>
        <p:txBody>
          <a:bodyPr/>
          <a:lstStyle/>
          <a:p>
            <a:pPr algn="ctr"/>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Every time a monkey went up the ladder, the scientists soaked the rest of the monkeys with cold water. </a:t>
            </a:r>
            <a:r>
              <a:rPr lang="en-US" sz="2800" dirty="0">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r>
            <a:br>
              <a:rPr lang="en-US" sz="2800" dirty="0">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1668381" y="1275347"/>
            <a:ext cx="8753557" cy="5377866"/>
          </a:xfrm>
        </p:spPr>
        <p:txBody>
          <a:bodyPr/>
          <a:lstStyle/>
          <a:p>
            <a:endParaRPr lang="en-US" dirty="0"/>
          </a:p>
        </p:txBody>
      </p:sp>
      <p:sp>
        <p:nvSpPr>
          <p:cNvPr id="6" name="Slide Number Placeholder 5"/>
          <p:cNvSpPr>
            <a:spLocks noGrp="1"/>
          </p:cNvSpPr>
          <p:nvPr>
            <p:ph type="sldNum" sz="quarter" idx="10"/>
          </p:nvPr>
        </p:nvSpPr>
        <p:spPr/>
        <p:txBody>
          <a:bodyPr/>
          <a:lstStyle/>
          <a:p>
            <a:pPr defTabSz="914400">
              <a:defRPr/>
            </a:pPr>
            <a:fld id="{4055DAF9-65CB-4DA5-9FA9-B40D65E39295}" type="slidenum">
              <a:rPr lang="en-US">
                <a:solidFill>
                  <a:srgbClr val="1B3861"/>
                </a:solidFill>
                <a:latin typeface="Trebuchet MS"/>
              </a:rPr>
              <a:pPr defTabSz="914400">
                <a:defRPr/>
              </a:pPr>
              <a:t>71</a:t>
            </a:fld>
            <a:endParaRPr lang="en-US">
              <a:solidFill>
                <a:srgbClr val="1B3861"/>
              </a:solidFill>
              <a:latin typeface="Trebuchet MS"/>
            </a:endParaRPr>
          </a:p>
        </p:txBody>
      </p:sp>
      <p:sp>
        <p:nvSpPr>
          <p:cNvPr id="5" name="Date Placeholder 4"/>
          <p:cNvSpPr>
            <a:spLocks noGrp="1"/>
          </p:cNvSpPr>
          <p:nvPr>
            <p:ph type="dt" sz="half" idx="11"/>
          </p:nvPr>
        </p:nvSpPr>
        <p:spPr/>
        <p:txBody>
          <a:bodyPr/>
          <a:lstStyle/>
          <a:p>
            <a:pPr defTabSz="914400">
              <a:defRPr/>
            </a:pPr>
            <a:fld id="{3DEF1F2E-984C-446E-B81A-4417E9312E11}" type="datetime1">
              <a:rPr lang="en-US">
                <a:solidFill>
                  <a:srgbClr val="38ABED"/>
                </a:solidFill>
                <a:latin typeface="Trebuchet MS"/>
              </a:rPr>
              <a:pPr defTabSz="914400">
                <a:defRPr/>
              </a:pPr>
              <a:t>2/5/2020</a:t>
            </a:fld>
            <a:endParaRPr lang="en-US">
              <a:solidFill>
                <a:srgbClr val="38ABED"/>
              </a:solidFill>
              <a:latin typeface="Trebuchet MS"/>
            </a:endParaRPr>
          </a:p>
        </p:txBody>
      </p:sp>
      <p:pic>
        <p:nvPicPr>
          <p:cNvPr id="9" name="Picture 13" descr="j035135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117390" y="1343571"/>
            <a:ext cx="1660358" cy="118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375" y="2859155"/>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045" y="4489375"/>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642" y="2684402"/>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370" y="4748898"/>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391" y="4878573"/>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9" descr="j023367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2877" y="2552499"/>
            <a:ext cx="1900989" cy="232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8" descr="j019865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96760">
            <a:off x="8016490" y="2115551"/>
            <a:ext cx="749111"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820913"/>
      </p:ext>
    </p:extLst>
  </p:cSld>
  <p:clrMapOvr>
    <a:masterClrMapping/>
  </p:clrMapOvr>
  <p:transition spd="slow">
    <p:split orient="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569" y="381001"/>
            <a:ext cx="8681369" cy="1363579"/>
          </a:xfrm>
        </p:spPr>
        <p:txBody>
          <a:bodyPr/>
          <a:lstStyle/>
          <a:p>
            <a:pPr algn="ctr"/>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After a while, every time a monkey went up the ladder, others beat up the one on the ladder.</a:t>
            </a:r>
            <a:b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defTabSz="914400">
              <a:defRPr/>
            </a:pPr>
            <a:fld id="{A17C2D0B-E7D2-438A-9C90-71F85A413687}"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5" name="Slide Number Placeholder 4"/>
          <p:cNvSpPr>
            <a:spLocks noGrp="1"/>
          </p:cNvSpPr>
          <p:nvPr>
            <p:ph type="sldNum" sz="quarter" idx="12"/>
          </p:nvPr>
        </p:nvSpPr>
        <p:spPr/>
        <p:txBody>
          <a:bodyPr/>
          <a:lstStyle/>
          <a:p>
            <a:pPr defTabSz="914400">
              <a:defRPr/>
            </a:pPr>
            <a:fld id="{4544CF93-314F-4AF2-AD80-79E5DF3FE44F}" type="slidenum">
              <a:rPr lang="en-US">
                <a:solidFill>
                  <a:srgbClr val="1B3861"/>
                </a:solidFill>
                <a:latin typeface="Trebuchet MS"/>
              </a:rPr>
              <a:pPr defTabSz="914400">
                <a:defRPr/>
              </a:pPr>
              <a:t>72</a:t>
            </a:fld>
            <a:endParaRPr lang="en-US">
              <a:solidFill>
                <a:srgbClr val="1B3861"/>
              </a:solidFill>
              <a:latin typeface="Trebuchet MS"/>
            </a:endParaRPr>
          </a:p>
        </p:txBody>
      </p:sp>
      <p:pic>
        <p:nvPicPr>
          <p:cNvPr id="6" name="Picture 19" descr="j0233671[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64743" y="2490538"/>
            <a:ext cx="1584356" cy="301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j019865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6760">
            <a:off x="5932861" y="2075549"/>
            <a:ext cx="749111"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995" y="4748112"/>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939" y="4395187"/>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333" y="3982102"/>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9252" y="5133123"/>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418" y="4866868"/>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415802"/>
      </p:ext>
    </p:extLst>
  </p:cSld>
  <p:clrMapOvr>
    <a:masterClrMapping/>
  </p:clrMapOvr>
  <p:transition spd="slow">
    <p:split orient="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443" y="381000"/>
            <a:ext cx="8729495" cy="3035968"/>
          </a:xfrm>
        </p:spPr>
        <p:txBody>
          <a:bodyPr/>
          <a:lstStyle/>
          <a:p>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r>
            <a:b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r>
            <a:b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r>
            <a:b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r>
              <a:rPr lang="en-US" sz="28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t>
            </a:r>
            <a:r>
              <a:rPr lang="en-US" sz="24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Scientists then decided to substitute one of the monkeys. The first thing, this new monkey did was to go up the ladder.  Immediately, the other monkeys beat him up.</a:t>
            </a:r>
            <a:br>
              <a:rPr lang="en-US" sz="24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r>
              <a:rPr lang="en-US" sz="24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After several beatings, the new member learned not to climb the ladder even though he never knew why.</a:t>
            </a:r>
            <a:br>
              <a:rPr lang="en-US" sz="24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r>
              <a:rPr lang="en-US" sz="40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t/>
            </a:r>
            <a:br>
              <a:rPr lang="en-US" sz="4000" dirty="0">
                <a:solidFill>
                  <a:schemeClr val="tx1"/>
                </a:solidFill>
                <a:effectLst>
                  <a:outerShdw blurRad="38100" dist="38100" dir="2700000" algn="tl">
                    <a:srgbClr val="C0C0C0"/>
                  </a:outerShdw>
                </a:effectLst>
                <a:latin typeface="Times New Roman" panose="02020603050405020304" pitchFamily="18" charset="0"/>
                <a:ea typeface="Osaka"/>
                <a:cs typeface="Times New Roman" panose="02020603050405020304" pitchFamily="18" charset="0"/>
              </a:rPr>
            </a:br>
            <a:endParaRPr lang="en-US" dirty="0"/>
          </a:p>
        </p:txBody>
      </p:sp>
      <p:sp>
        <p:nvSpPr>
          <p:cNvPr id="4" name="Date Placeholder 3"/>
          <p:cNvSpPr>
            <a:spLocks noGrp="1"/>
          </p:cNvSpPr>
          <p:nvPr>
            <p:ph type="dt" sz="half" idx="10"/>
          </p:nvPr>
        </p:nvSpPr>
        <p:spPr/>
        <p:txBody>
          <a:bodyPr/>
          <a:lstStyle/>
          <a:p>
            <a:pPr defTabSz="914400">
              <a:defRPr/>
            </a:pPr>
            <a:fld id="{A17C2D0B-E7D2-438A-9C90-71F85A413687}"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5" name="Slide Number Placeholder 4"/>
          <p:cNvSpPr>
            <a:spLocks noGrp="1"/>
          </p:cNvSpPr>
          <p:nvPr>
            <p:ph type="sldNum" sz="quarter" idx="12"/>
          </p:nvPr>
        </p:nvSpPr>
        <p:spPr/>
        <p:txBody>
          <a:bodyPr/>
          <a:lstStyle/>
          <a:p>
            <a:pPr defTabSz="914400">
              <a:defRPr/>
            </a:pPr>
            <a:fld id="{4544CF93-314F-4AF2-AD80-79E5DF3FE44F}" type="slidenum">
              <a:rPr lang="en-US">
                <a:solidFill>
                  <a:srgbClr val="1B3861"/>
                </a:solidFill>
                <a:latin typeface="Trebuchet MS"/>
              </a:rPr>
              <a:pPr defTabSz="914400">
                <a:defRPr/>
              </a:pPr>
              <a:t>73</a:t>
            </a:fld>
            <a:endParaRPr lang="en-US">
              <a:solidFill>
                <a:srgbClr val="1B3861"/>
              </a:solidFill>
              <a:latin typeface="Trebuchet MS"/>
            </a:endParaRPr>
          </a:p>
        </p:txBody>
      </p:sp>
      <p:pic>
        <p:nvPicPr>
          <p:cNvPr id="6" name="Picture 11" descr="j007892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9015" y="5051425"/>
            <a:ext cx="16049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j0233671[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13165" y="3124303"/>
            <a:ext cx="1584356" cy="2337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j019865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6760">
            <a:off x="2708973" y="2714956"/>
            <a:ext cx="749111"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1107" y="2782578"/>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8433" y="3950572"/>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39" y="4724455"/>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3053" y="3463920"/>
            <a:ext cx="1195327" cy="12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984439"/>
      </p:ext>
    </p:extLst>
  </p:cSld>
  <p:clrMapOvr>
    <a:masterClrMapping/>
  </p:clrMapOvr>
  <p:transition spd="slow">
    <p:split orient="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443" y="219075"/>
            <a:ext cx="8729495" cy="2656472"/>
          </a:xfrm>
        </p:spPr>
        <p:txBody>
          <a:bodyPr/>
          <a:lstStyle/>
          <a:p>
            <a:r>
              <a:rPr lang="en-US" sz="2400" dirty="0">
                <a:solidFill>
                  <a:schemeClr val="tx1"/>
                </a:solidFill>
                <a:latin typeface="Times New Roman" panose="02020603050405020304" pitchFamily="18" charset="0"/>
                <a:ea typeface="Osaka"/>
                <a:cs typeface="Times New Roman" panose="02020603050405020304" pitchFamily="18" charset="0"/>
              </a:rPr>
              <a:t>When 2nd monkey was substituted and the same thing occurred. The 1st monkey participated on the beating of the 2nd monkey.                                    A 3rd monkey was changed and the same happened. The 4th was substituted and the beating was repeated and finally the 5th monkey was replaced. </a:t>
            </a:r>
            <a:r>
              <a:rPr lang="en-US" sz="4000" dirty="0">
                <a:latin typeface="Arial" pitchFamily="34" charset="0"/>
                <a:ea typeface="Osaka"/>
                <a:cs typeface="Osaka"/>
              </a:rPr>
              <a:t/>
            </a:r>
            <a:br>
              <a:rPr lang="en-US" sz="4000" dirty="0">
                <a:latin typeface="Arial" pitchFamily="34" charset="0"/>
                <a:ea typeface="Osaka"/>
                <a:cs typeface="Osaka"/>
              </a:rPr>
            </a:br>
            <a:endParaRPr lang="en-US" dirty="0"/>
          </a:p>
        </p:txBody>
      </p:sp>
      <p:sp>
        <p:nvSpPr>
          <p:cNvPr id="4" name="Date Placeholder 3"/>
          <p:cNvSpPr>
            <a:spLocks noGrp="1"/>
          </p:cNvSpPr>
          <p:nvPr>
            <p:ph type="dt" sz="half" idx="10"/>
          </p:nvPr>
        </p:nvSpPr>
        <p:spPr/>
        <p:txBody>
          <a:bodyPr/>
          <a:lstStyle/>
          <a:p>
            <a:pPr defTabSz="914400">
              <a:defRPr/>
            </a:pPr>
            <a:fld id="{A17C2D0B-E7D2-438A-9C90-71F85A413687}"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5" name="Slide Number Placeholder 4"/>
          <p:cNvSpPr>
            <a:spLocks noGrp="1"/>
          </p:cNvSpPr>
          <p:nvPr>
            <p:ph type="sldNum" sz="quarter" idx="12"/>
          </p:nvPr>
        </p:nvSpPr>
        <p:spPr/>
        <p:txBody>
          <a:bodyPr/>
          <a:lstStyle/>
          <a:p>
            <a:pPr defTabSz="914400">
              <a:defRPr/>
            </a:pPr>
            <a:fld id="{4544CF93-314F-4AF2-AD80-79E5DF3FE44F}" type="slidenum">
              <a:rPr lang="en-US">
                <a:solidFill>
                  <a:srgbClr val="1B3861"/>
                </a:solidFill>
                <a:latin typeface="Trebuchet MS"/>
              </a:rPr>
              <a:pPr defTabSz="914400">
                <a:defRPr/>
              </a:pPr>
              <a:t>74</a:t>
            </a:fld>
            <a:endParaRPr lang="en-US">
              <a:solidFill>
                <a:srgbClr val="1B3861"/>
              </a:solidFill>
              <a:latin typeface="Trebuchet MS"/>
            </a:endParaRPr>
          </a:p>
        </p:txBody>
      </p:sp>
      <p:pic>
        <p:nvPicPr>
          <p:cNvPr id="6" name="Picture 19" descr="j0233671[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63868" y="2875548"/>
            <a:ext cx="1584356" cy="2337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j019865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6760">
            <a:off x="3081953" y="2482449"/>
            <a:ext cx="749111"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9015" y="4830764"/>
            <a:ext cx="16049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978" y="4627561"/>
            <a:ext cx="16049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2341" y="4627562"/>
            <a:ext cx="16049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678" y="2747411"/>
            <a:ext cx="16049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3078" y="2592972"/>
            <a:ext cx="16049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319830"/>
      </p:ext>
    </p:extLst>
  </p:cSld>
  <p:clrMapOvr>
    <a:masterClrMapping/>
  </p:clrMapOvr>
  <p:transition spd="slow">
    <p:split orient="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3" y="381002"/>
            <a:ext cx="8657305" cy="1447799"/>
          </a:xfrm>
        </p:spPr>
        <p:txBody>
          <a:bodyPr/>
          <a:lstStyle/>
          <a:p>
            <a:r>
              <a:rPr lang="en-US" sz="2800" dirty="0">
                <a:solidFill>
                  <a:schemeClr val="tx1"/>
                </a:solidFill>
                <a:latin typeface="Times New Roman" panose="02020603050405020304" pitchFamily="18" charset="0"/>
                <a:ea typeface="Osaka"/>
                <a:cs typeface="Times New Roman" panose="02020603050405020304" pitchFamily="18" charset="0"/>
              </a:rPr>
              <a:t>What was left was a group of 5 monkeys that even though none ever received a cold shower, continued to beat up any monkey who attempted to climb up the ladder.</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defTabSz="914400">
              <a:defRPr/>
            </a:pPr>
            <a:fld id="{A17C2D0B-E7D2-438A-9C90-71F85A413687}"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5" name="Slide Number Placeholder 4"/>
          <p:cNvSpPr>
            <a:spLocks noGrp="1"/>
          </p:cNvSpPr>
          <p:nvPr>
            <p:ph type="sldNum" sz="quarter" idx="12"/>
          </p:nvPr>
        </p:nvSpPr>
        <p:spPr/>
        <p:txBody>
          <a:bodyPr/>
          <a:lstStyle/>
          <a:p>
            <a:pPr defTabSz="914400">
              <a:defRPr/>
            </a:pPr>
            <a:fld id="{4544CF93-314F-4AF2-AD80-79E5DF3FE44F}" type="slidenum">
              <a:rPr lang="en-US">
                <a:solidFill>
                  <a:srgbClr val="1B3861"/>
                </a:solidFill>
                <a:latin typeface="Trebuchet MS"/>
              </a:rPr>
              <a:pPr defTabSz="914400">
                <a:defRPr/>
              </a:pPr>
              <a:t>75</a:t>
            </a:fld>
            <a:endParaRPr lang="en-US">
              <a:solidFill>
                <a:srgbClr val="1B3861"/>
              </a:solidFill>
              <a:latin typeface="Trebuchet MS"/>
            </a:endParaRPr>
          </a:p>
        </p:txBody>
      </p:sp>
      <p:pic>
        <p:nvPicPr>
          <p:cNvPr id="6" name="Picture 19" descr="j0233671[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48778" y="2579061"/>
            <a:ext cx="1584356" cy="2337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j019865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6760">
            <a:off x="5608586" y="2113376"/>
            <a:ext cx="749111"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9488" y="3737510"/>
            <a:ext cx="16049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6939" y="5173224"/>
            <a:ext cx="16049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3781" y="4606823"/>
            <a:ext cx="16049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0766" y="2378338"/>
            <a:ext cx="16049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3263" y="1850398"/>
            <a:ext cx="16049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229674"/>
      </p:ext>
    </p:extLst>
  </p:cSld>
  <p:clrMapOvr>
    <a:masterClrMapping/>
  </p:clrMapOvr>
  <p:transition spd="slow">
    <p:split orient="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8380" y="493296"/>
            <a:ext cx="8218571" cy="5543968"/>
          </a:xfrm>
        </p:spPr>
        <p:txBody>
          <a:bodyPr/>
          <a:lstStyle/>
          <a:p>
            <a:pPr marL="0" indent="0" algn="just">
              <a:buNone/>
              <a:defRPr/>
            </a:pPr>
            <a:r>
              <a:rPr lang="en-US" sz="2400" dirty="0">
                <a:solidFill>
                  <a:schemeClr val="tx1"/>
                </a:solidFill>
                <a:latin typeface="Times New Roman" panose="02020603050405020304" pitchFamily="18" charset="0"/>
                <a:ea typeface="Osaka"/>
                <a:cs typeface="Times New Roman" panose="02020603050405020304" pitchFamily="18" charset="0"/>
              </a:rPr>
              <a:t>If it was possible to ask the monkeys why they would beat up all those who attempted to go up the ladder…..</a:t>
            </a:r>
          </a:p>
          <a:p>
            <a:pPr marL="0" indent="0">
              <a:buNone/>
              <a:defRPr/>
            </a:pPr>
            <a:r>
              <a:rPr lang="en-US" sz="2400" dirty="0">
                <a:solidFill>
                  <a:schemeClr val="tx1"/>
                </a:solidFill>
                <a:latin typeface="Times New Roman" panose="02020603050405020304" pitchFamily="18" charset="0"/>
                <a:ea typeface="Osaka"/>
                <a:cs typeface="Times New Roman" panose="02020603050405020304" pitchFamily="18" charset="0"/>
              </a:rPr>
              <a:t>You will all agree with </a:t>
            </a:r>
            <a:r>
              <a:rPr lang="en-US" sz="2400">
                <a:solidFill>
                  <a:schemeClr val="tx1"/>
                </a:solidFill>
                <a:latin typeface="Times New Roman" panose="02020603050405020304" pitchFamily="18" charset="0"/>
                <a:ea typeface="Osaka"/>
                <a:cs typeface="Times New Roman" panose="02020603050405020304" pitchFamily="18" charset="0"/>
              </a:rPr>
              <a:t>me that the </a:t>
            </a:r>
            <a:r>
              <a:rPr lang="en-US" sz="2400" dirty="0">
                <a:solidFill>
                  <a:schemeClr val="tx1"/>
                </a:solidFill>
                <a:latin typeface="Times New Roman" panose="02020603050405020304" pitchFamily="18" charset="0"/>
                <a:ea typeface="Osaka"/>
                <a:cs typeface="Times New Roman" panose="02020603050405020304" pitchFamily="18" charset="0"/>
              </a:rPr>
              <a:t>answer would be….</a:t>
            </a:r>
          </a:p>
          <a:p>
            <a:pPr marL="0" indent="0">
              <a:buNone/>
              <a:defRPr/>
            </a:pPr>
            <a:r>
              <a:rPr lang="en-US" sz="2400" b="1" dirty="0">
                <a:solidFill>
                  <a:schemeClr val="tx1"/>
                </a:solidFill>
                <a:latin typeface="Times New Roman" panose="02020603050405020304" pitchFamily="18" charset="0"/>
                <a:ea typeface="Osaka"/>
                <a:cs typeface="Times New Roman" panose="02020603050405020304" pitchFamily="18" charset="0"/>
              </a:rPr>
              <a:t>“I don’t know – that’s how                                                             things are done around here”       	</a:t>
            </a:r>
            <a:r>
              <a:rPr lang="en-US" sz="2400" dirty="0">
                <a:solidFill>
                  <a:schemeClr val="tx1"/>
                </a:solidFill>
                <a:latin typeface="Times New Roman" panose="02020603050405020304" pitchFamily="18" charset="0"/>
                <a:ea typeface="Osaka"/>
                <a:cs typeface="Times New Roman" panose="02020603050405020304" pitchFamily="18" charset="0"/>
              </a:rPr>
              <a:t>	</a:t>
            </a:r>
          </a:p>
          <a:p>
            <a:pPr marL="0" indent="0">
              <a:buNone/>
              <a:defRPr/>
            </a:pPr>
            <a:r>
              <a:rPr lang="en-US" sz="2400" dirty="0">
                <a:latin typeface="Times New Roman" panose="02020603050405020304" pitchFamily="18" charset="0"/>
                <a:ea typeface="Osaka"/>
                <a:cs typeface="Times New Roman" panose="02020603050405020304" pitchFamily="18" charset="0"/>
              </a:rPr>
              <a:t>Does it sound familiar?</a:t>
            </a:r>
          </a:p>
          <a:p>
            <a:pPr marL="0" indent="0">
              <a:buNone/>
            </a:pPr>
            <a:endParaRPr lang="en-US" dirty="0"/>
          </a:p>
        </p:txBody>
      </p:sp>
      <p:sp>
        <p:nvSpPr>
          <p:cNvPr id="4" name="Date Placeholder 3"/>
          <p:cNvSpPr>
            <a:spLocks noGrp="1"/>
          </p:cNvSpPr>
          <p:nvPr>
            <p:ph type="dt" sz="half" idx="10"/>
          </p:nvPr>
        </p:nvSpPr>
        <p:spPr/>
        <p:txBody>
          <a:bodyPr/>
          <a:lstStyle/>
          <a:p>
            <a:pPr defTabSz="914400">
              <a:defRPr/>
            </a:pPr>
            <a:fld id="{A17C2D0B-E7D2-438A-9C90-71F85A413687}"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5" name="Slide Number Placeholder 4"/>
          <p:cNvSpPr>
            <a:spLocks noGrp="1"/>
          </p:cNvSpPr>
          <p:nvPr>
            <p:ph type="sldNum" sz="quarter" idx="12"/>
          </p:nvPr>
        </p:nvSpPr>
        <p:spPr/>
        <p:txBody>
          <a:bodyPr/>
          <a:lstStyle/>
          <a:p>
            <a:pPr defTabSz="914400">
              <a:defRPr/>
            </a:pPr>
            <a:fld id="{4544CF93-314F-4AF2-AD80-79E5DF3FE44F}" type="slidenum">
              <a:rPr lang="en-US">
                <a:solidFill>
                  <a:srgbClr val="1B3861"/>
                </a:solidFill>
                <a:latin typeface="Trebuchet MS"/>
              </a:rPr>
              <a:pPr defTabSz="914400">
                <a:defRPr/>
              </a:pPr>
              <a:t>76</a:t>
            </a:fld>
            <a:endParaRPr lang="en-US">
              <a:solidFill>
                <a:srgbClr val="1B3861"/>
              </a:solidFill>
              <a:latin typeface="Trebuchet MS"/>
            </a:endParaRPr>
          </a:p>
        </p:txBody>
      </p:sp>
      <p:pic>
        <p:nvPicPr>
          <p:cNvPr id="6" name="Picture 3" descr="j01922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9425" y="3971257"/>
            <a:ext cx="1852612"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j02336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578" y="2242176"/>
            <a:ext cx="1584356" cy="2337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j019865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6760">
            <a:off x="7473480" y="1772667"/>
            <a:ext cx="749111" cy="5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j01922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9225" y="3352925"/>
            <a:ext cx="1852612"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j01922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7898" y="4924007"/>
            <a:ext cx="1852612"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j01922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5505" y="4894388"/>
            <a:ext cx="1852612"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j01922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5388" y="3200525"/>
            <a:ext cx="1852612"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10751"/>
      </p:ext>
    </p:extLst>
  </p:cSld>
  <p:clrMapOvr>
    <a:masterClrMapping/>
  </p:clrMapOvr>
  <p:transition spd="slow">
    <p:split orient="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1" y="584201"/>
            <a:ext cx="8516937" cy="5973011"/>
          </a:xfrm>
        </p:spPr>
        <p:txBody>
          <a:bodyPr/>
          <a:lstStyle/>
          <a:p>
            <a:pPr marL="0" indent="0">
              <a:buNone/>
            </a:pPr>
            <a:r>
              <a:rPr lang="en-US" sz="2400" dirty="0">
                <a:solidFill>
                  <a:schemeClr val="tx1"/>
                </a:solidFill>
                <a:latin typeface="Arial" pitchFamily="34" charset="0"/>
                <a:ea typeface="Osaka"/>
                <a:cs typeface="Osaka"/>
              </a:rPr>
              <a:t>Why do we continue doing what we are doing if there is a different and even a better way?</a:t>
            </a:r>
          </a:p>
          <a:p>
            <a:pPr marL="0" indent="0">
              <a:buNone/>
            </a:pPr>
            <a:endParaRPr lang="en-US" sz="2400" dirty="0">
              <a:solidFill>
                <a:schemeClr val="tx1"/>
              </a:solidFill>
              <a:latin typeface="Arial" pitchFamily="34" charset="0"/>
              <a:ea typeface="Osaka"/>
              <a:cs typeface="Osaka"/>
            </a:endParaRPr>
          </a:p>
          <a:p>
            <a:pPr marL="0" indent="0">
              <a:buNone/>
            </a:pPr>
            <a:endParaRPr lang="en-US" dirty="0"/>
          </a:p>
        </p:txBody>
      </p:sp>
      <p:sp>
        <p:nvSpPr>
          <p:cNvPr id="4" name="Date Placeholder 3"/>
          <p:cNvSpPr>
            <a:spLocks noGrp="1"/>
          </p:cNvSpPr>
          <p:nvPr>
            <p:ph type="dt" sz="half" idx="10"/>
          </p:nvPr>
        </p:nvSpPr>
        <p:spPr/>
        <p:txBody>
          <a:bodyPr/>
          <a:lstStyle/>
          <a:p>
            <a:pPr defTabSz="914400">
              <a:defRPr/>
            </a:pPr>
            <a:fld id="{A17C2D0B-E7D2-438A-9C90-71F85A413687}"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5" name="Slide Number Placeholder 4"/>
          <p:cNvSpPr>
            <a:spLocks noGrp="1"/>
          </p:cNvSpPr>
          <p:nvPr>
            <p:ph type="sldNum" sz="quarter" idx="12"/>
          </p:nvPr>
        </p:nvSpPr>
        <p:spPr/>
        <p:txBody>
          <a:bodyPr/>
          <a:lstStyle/>
          <a:p>
            <a:pPr defTabSz="914400">
              <a:defRPr/>
            </a:pPr>
            <a:fld id="{4544CF93-314F-4AF2-AD80-79E5DF3FE44F}" type="slidenum">
              <a:rPr lang="en-US">
                <a:solidFill>
                  <a:srgbClr val="1B3861"/>
                </a:solidFill>
                <a:latin typeface="Trebuchet MS"/>
              </a:rPr>
              <a:pPr defTabSz="914400">
                <a:defRPr/>
              </a:pPr>
              <a:t>77</a:t>
            </a:fld>
            <a:endParaRPr lang="en-US">
              <a:solidFill>
                <a:srgbClr val="1B3861"/>
              </a:solidFill>
              <a:latin typeface="Trebuchet MS"/>
            </a:endParaRPr>
          </a:p>
        </p:txBody>
      </p:sp>
      <p:pic>
        <p:nvPicPr>
          <p:cNvPr id="6" name="Picture 9" descr="an02320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3673" y="2546099"/>
            <a:ext cx="202247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j019224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6688" y="3754980"/>
            <a:ext cx="1852612"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j00789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113" y="1817437"/>
            <a:ext cx="16049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371413"/>
      </p:ext>
    </p:extLst>
  </p:cSld>
  <p:clrMapOvr>
    <a:masterClrMapping/>
  </p:clrMapOvr>
  <p:transition spd="slow">
    <p:split orient="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568" y="219076"/>
            <a:ext cx="8685212" cy="695324"/>
          </a:xfrm>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Meaning of Education</a:t>
            </a:r>
          </a:p>
        </p:txBody>
      </p:sp>
      <p:sp>
        <p:nvSpPr>
          <p:cNvPr id="3" name="Content Placeholder 2"/>
          <p:cNvSpPr>
            <a:spLocks noGrp="1"/>
          </p:cNvSpPr>
          <p:nvPr>
            <p:ph sz="half" idx="1"/>
          </p:nvPr>
        </p:nvSpPr>
        <p:spPr/>
        <p:txBody>
          <a:bodyPr>
            <a:normAutofit fontScale="70000" lnSpcReduction="20000"/>
          </a:bodyPr>
          <a:lstStyle/>
          <a:p>
            <a:r>
              <a:rPr lang="en-US" dirty="0">
                <a:solidFill>
                  <a:schemeClr val="tx1"/>
                </a:solidFill>
              </a:rPr>
              <a:t>It is a process of giving and receiving a systematic instruction</a:t>
            </a:r>
          </a:p>
          <a:p>
            <a:r>
              <a:rPr lang="en-US" dirty="0">
                <a:solidFill>
                  <a:schemeClr val="tx1"/>
                </a:solidFill>
              </a:rPr>
              <a:t>A process of imparting or acquiring knowledge to bring positive changes in human life and </a:t>
            </a:r>
            <a:r>
              <a:rPr lang="en-US" dirty="0" err="1">
                <a:solidFill>
                  <a:schemeClr val="tx1"/>
                </a:solidFill>
              </a:rPr>
              <a:t>behaviour</a:t>
            </a:r>
            <a:endParaRPr lang="en-US" dirty="0">
              <a:solidFill>
                <a:schemeClr val="tx1"/>
              </a:solidFill>
            </a:endParaRPr>
          </a:p>
          <a:p>
            <a:r>
              <a:rPr lang="en-US" dirty="0">
                <a:solidFill>
                  <a:schemeClr val="tx1"/>
                </a:solidFill>
              </a:rPr>
              <a:t> A process by which people acquire knowledge, skills, habits, values or attitudes</a:t>
            </a:r>
          </a:p>
          <a:p>
            <a:r>
              <a:rPr lang="en-US" dirty="0">
                <a:solidFill>
                  <a:schemeClr val="tx1"/>
                </a:solidFill>
              </a:rPr>
              <a:t>Three types:</a:t>
            </a:r>
          </a:p>
          <a:p>
            <a:pPr>
              <a:buFont typeface="Wingdings" panose="05000000000000000000" pitchFamily="2" charset="2"/>
              <a:buChar char="Ø"/>
            </a:pPr>
            <a:r>
              <a:rPr lang="en-US" dirty="0">
                <a:solidFill>
                  <a:schemeClr val="tx1"/>
                </a:solidFill>
              </a:rPr>
              <a:t> Formal (Schools/Institutions-structured and subject oriented)</a:t>
            </a:r>
          </a:p>
          <a:p>
            <a:pPr>
              <a:buFont typeface="Wingdings" panose="05000000000000000000" pitchFamily="2" charset="2"/>
              <a:buChar char="Ø"/>
            </a:pPr>
            <a:r>
              <a:rPr lang="en-US" dirty="0">
                <a:solidFill>
                  <a:schemeClr val="tx1"/>
                </a:solidFill>
              </a:rPr>
              <a:t>Informal (Practical adult learning, diversity in methods and content)</a:t>
            </a:r>
          </a:p>
          <a:p>
            <a:pPr>
              <a:buFont typeface="Wingdings" panose="05000000000000000000" pitchFamily="2" charset="2"/>
              <a:buChar char="Ø"/>
            </a:pPr>
            <a:r>
              <a:rPr lang="en-US" dirty="0">
                <a:solidFill>
                  <a:schemeClr val="tx1"/>
                </a:solidFill>
              </a:rPr>
              <a:t>Non-formal (very long process, learning from experience, home, workplace, environment) </a:t>
            </a:r>
          </a:p>
        </p:txBody>
      </p:sp>
      <p:sp>
        <p:nvSpPr>
          <p:cNvPr id="4" name="Content Placeholder 3"/>
          <p:cNvSpPr>
            <a:spLocks noGrp="1"/>
          </p:cNvSpPr>
          <p:nvPr>
            <p:ph sz="half" idx="2"/>
          </p:nvPr>
        </p:nvSpPr>
        <p:spPr>
          <a:xfrm>
            <a:off x="6212542" y="1828801"/>
            <a:ext cx="3199415" cy="4219573"/>
          </a:xfrm>
        </p:spPr>
        <p:txBody>
          <a:bodyPr>
            <a:normAutofit fontScale="70000" lnSpcReduction="20000"/>
          </a:bodyPr>
          <a:lstStyle/>
          <a:p>
            <a:pPr marL="0" indent="0">
              <a:buNone/>
            </a:pPr>
            <a:endParaRPr lang="en-US" dirty="0"/>
          </a:p>
        </p:txBody>
      </p:sp>
      <p:sp>
        <p:nvSpPr>
          <p:cNvPr id="5" name="Date Placeholder 4"/>
          <p:cNvSpPr>
            <a:spLocks noGrp="1"/>
          </p:cNvSpPr>
          <p:nvPr>
            <p:ph type="dt" sz="half" idx="10"/>
          </p:nvPr>
        </p:nvSpPr>
        <p:spPr/>
        <p:txBody>
          <a:bodyPr/>
          <a:lstStyle/>
          <a:p>
            <a:pPr defTabSz="914400">
              <a:defRPr/>
            </a:pPr>
            <a:fld id="{3DEF1F2E-984C-446E-B81A-4417E9312E11}"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6" name="Slide Number Placeholder 5"/>
          <p:cNvSpPr>
            <a:spLocks noGrp="1"/>
          </p:cNvSpPr>
          <p:nvPr>
            <p:ph type="sldNum" sz="quarter" idx="12"/>
          </p:nvPr>
        </p:nvSpPr>
        <p:spPr/>
        <p:txBody>
          <a:bodyPr/>
          <a:lstStyle/>
          <a:p>
            <a:pPr defTabSz="914400">
              <a:defRPr/>
            </a:pPr>
            <a:fld id="{4055DAF9-65CB-4DA5-9FA9-B40D65E39295}" type="slidenum">
              <a:rPr lang="en-US">
                <a:solidFill>
                  <a:srgbClr val="1B3861"/>
                </a:solidFill>
                <a:latin typeface="Trebuchet MS"/>
              </a:rPr>
              <a:pPr defTabSz="914400">
                <a:defRPr/>
              </a:pPr>
              <a:t>78</a:t>
            </a:fld>
            <a:endParaRPr lang="en-US">
              <a:solidFill>
                <a:srgbClr val="1B3861"/>
              </a:solidFill>
              <a:latin typeface="Trebuchet MS"/>
            </a:endParaRPr>
          </a:p>
        </p:txBody>
      </p:sp>
      <p:pic>
        <p:nvPicPr>
          <p:cNvPr id="1026" name="Picture 2" descr="C:\Users\Prof Oredein\Desktop\Liprorich workshop\edu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542" y="1828800"/>
            <a:ext cx="3199414"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098980"/>
      </p:ext>
    </p:extLst>
  </p:cSld>
  <p:clrMapOvr>
    <a:masterClrMapping/>
  </p:clrMapOvr>
  <p:transition spd="slow">
    <p:split orient="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381001"/>
            <a:ext cx="8516937" cy="798095"/>
          </a:xfrm>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Meaning of Culture</a:t>
            </a:r>
          </a:p>
        </p:txBody>
      </p:sp>
      <p:sp>
        <p:nvSpPr>
          <p:cNvPr id="3" name="Content Placeholder 2"/>
          <p:cNvSpPr>
            <a:spLocks noGrp="1"/>
          </p:cNvSpPr>
          <p:nvPr>
            <p:ph sz="half" idx="1"/>
          </p:nvPr>
        </p:nvSpPr>
        <p:spPr/>
        <p:txBody>
          <a:bodyPr>
            <a:normAutofit fontScale="55000" lnSpcReduction="20000"/>
          </a:bodyPr>
          <a:lstStyle/>
          <a:p>
            <a:r>
              <a:rPr lang="en-US" sz="2900" dirty="0">
                <a:solidFill>
                  <a:schemeClr val="tx1"/>
                </a:solidFill>
                <a:latin typeface="Times New Roman" panose="02020603050405020304" pitchFamily="18" charset="0"/>
                <a:cs typeface="Times New Roman" panose="02020603050405020304" pitchFamily="18" charset="0"/>
              </a:rPr>
              <a:t>It is the values beliefs and </a:t>
            </a:r>
            <a:r>
              <a:rPr lang="en-US" sz="2900" dirty="0" err="1">
                <a:solidFill>
                  <a:schemeClr val="tx1"/>
                </a:solidFill>
                <a:latin typeface="Times New Roman" panose="02020603050405020304" pitchFamily="18" charset="0"/>
                <a:cs typeface="Times New Roman" panose="02020603050405020304" pitchFamily="18" charset="0"/>
              </a:rPr>
              <a:t>behaviour</a:t>
            </a:r>
            <a:r>
              <a:rPr lang="en-US" sz="2900" dirty="0">
                <a:solidFill>
                  <a:schemeClr val="tx1"/>
                </a:solidFill>
                <a:latin typeface="Times New Roman" panose="02020603050405020304" pitchFamily="18" charset="0"/>
                <a:cs typeface="Times New Roman" panose="02020603050405020304" pitchFamily="18" charset="0"/>
              </a:rPr>
              <a:t> that form a group of people’ way of life</a:t>
            </a:r>
          </a:p>
          <a:p>
            <a:r>
              <a:rPr lang="en-US" sz="2900" dirty="0">
                <a:solidFill>
                  <a:schemeClr val="tx1"/>
                </a:solidFill>
                <a:latin typeface="Times New Roman" panose="02020603050405020304" pitchFamily="18" charset="0"/>
                <a:cs typeface="Times New Roman" panose="02020603050405020304" pitchFamily="18" charset="0"/>
              </a:rPr>
              <a:t>Is the characteristics and knowledge of a particular set or group of people</a:t>
            </a:r>
          </a:p>
          <a:p>
            <a:r>
              <a:rPr lang="en-US" sz="2900" dirty="0">
                <a:solidFill>
                  <a:schemeClr val="tx1"/>
                </a:solidFill>
                <a:latin typeface="Times New Roman" panose="02020603050405020304" pitchFamily="18" charset="0"/>
                <a:cs typeface="Times New Roman" panose="02020603050405020304" pitchFamily="18" charset="0"/>
              </a:rPr>
              <a:t>Elements of culture: religion, values, language, tradition and food among others</a:t>
            </a:r>
          </a:p>
          <a:p>
            <a:r>
              <a:rPr lang="en-US" sz="2900" dirty="0">
                <a:solidFill>
                  <a:schemeClr val="tx1"/>
                </a:solidFill>
                <a:latin typeface="Times New Roman" panose="02020603050405020304" pitchFamily="18" charset="0"/>
                <a:cs typeface="Times New Roman" panose="02020603050405020304" pitchFamily="18" charset="0"/>
              </a:rPr>
              <a:t>Culture could be material or non-material</a:t>
            </a:r>
          </a:p>
          <a:p>
            <a:r>
              <a:rPr lang="en-US" sz="2900" dirty="0">
                <a:solidFill>
                  <a:schemeClr val="tx1"/>
                </a:solidFill>
                <a:latin typeface="Times New Roman" panose="02020603050405020304" pitchFamily="18" charset="0"/>
                <a:cs typeface="Times New Roman" panose="02020603050405020304" pitchFamily="18" charset="0"/>
              </a:rPr>
              <a:t>Culture is passed from one generation to another</a:t>
            </a:r>
          </a:p>
          <a:p>
            <a:r>
              <a:rPr lang="en-US" sz="2900" dirty="0">
                <a:solidFill>
                  <a:schemeClr val="tx1"/>
                </a:solidFill>
                <a:latin typeface="Times New Roman" panose="02020603050405020304" pitchFamily="18" charset="0"/>
                <a:cs typeface="Times New Roman" panose="02020603050405020304" pitchFamily="18" charset="0"/>
              </a:rPr>
              <a:t>Culture can be individual, communal, national or world</a:t>
            </a:r>
          </a:p>
          <a:p>
            <a:r>
              <a:rPr lang="en-US" sz="2900" dirty="0">
                <a:solidFill>
                  <a:schemeClr val="tx1"/>
                </a:solidFill>
                <a:latin typeface="Times New Roman" panose="02020603050405020304" pitchFamily="18" charset="0"/>
                <a:cs typeface="Times New Roman" panose="02020603050405020304" pitchFamily="18" charset="0"/>
              </a:rPr>
              <a:t>Nigeria is so blessed that there about 250 ethnics and each ethnic has its culture</a:t>
            </a:r>
          </a:p>
          <a:p>
            <a:pPr marL="0" indent="0">
              <a:buNone/>
            </a:pPr>
            <a:endParaRPr lang="en-US" dirty="0">
              <a:solidFill>
                <a:schemeClr val="tx1"/>
              </a:solidFill>
            </a:endParaRPr>
          </a:p>
        </p:txBody>
      </p:sp>
      <p:sp>
        <p:nvSpPr>
          <p:cNvPr id="4" name="Content Placeholder 3"/>
          <p:cNvSpPr>
            <a:spLocks noGrp="1"/>
          </p:cNvSpPr>
          <p:nvPr>
            <p:ph sz="half" idx="2"/>
          </p:nvPr>
        </p:nvSpPr>
        <p:spPr>
          <a:xfrm>
            <a:off x="6212541" y="1828800"/>
            <a:ext cx="3408712" cy="4307306"/>
          </a:xfrm>
        </p:spPr>
        <p:txBody>
          <a:bodyPr>
            <a:normAutofit fontScale="55000" lnSpcReduction="20000"/>
          </a:bodyPr>
          <a:lstStyle/>
          <a:p>
            <a:pPr marL="0" indent="0">
              <a:buNone/>
            </a:pPr>
            <a:endParaRPr lang="en-US" dirty="0"/>
          </a:p>
        </p:txBody>
      </p:sp>
      <p:sp>
        <p:nvSpPr>
          <p:cNvPr id="5" name="Date Placeholder 4"/>
          <p:cNvSpPr>
            <a:spLocks noGrp="1"/>
          </p:cNvSpPr>
          <p:nvPr>
            <p:ph type="dt" sz="half" idx="10"/>
          </p:nvPr>
        </p:nvSpPr>
        <p:spPr/>
        <p:txBody>
          <a:bodyPr/>
          <a:lstStyle/>
          <a:p>
            <a:pPr defTabSz="914400">
              <a:defRPr/>
            </a:pPr>
            <a:fld id="{3DEF1F2E-984C-446E-B81A-4417E9312E11}"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6" name="Slide Number Placeholder 5"/>
          <p:cNvSpPr>
            <a:spLocks noGrp="1"/>
          </p:cNvSpPr>
          <p:nvPr>
            <p:ph type="sldNum" sz="quarter" idx="12"/>
          </p:nvPr>
        </p:nvSpPr>
        <p:spPr/>
        <p:txBody>
          <a:bodyPr/>
          <a:lstStyle/>
          <a:p>
            <a:pPr defTabSz="914400">
              <a:defRPr/>
            </a:pPr>
            <a:fld id="{4055DAF9-65CB-4DA5-9FA9-B40D65E39295}" type="slidenum">
              <a:rPr lang="en-US">
                <a:solidFill>
                  <a:srgbClr val="1B3861"/>
                </a:solidFill>
                <a:latin typeface="Trebuchet MS"/>
              </a:rPr>
              <a:pPr defTabSz="914400">
                <a:defRPr/>
              </a:pPr>
              <a:t>79</a:t>
            </a:fld>
            <a:endParaRPr lang="en-US">
              <a:solidFill>
                <a:srgbClr val="1B3861"/>
              </a:solidFill>
              <a:latin typeface="Trebuchet MS"/>
            </a:endParaRPr>
          </a:p>
        </p:txBody>
      </p:sp>
      <p:pic>
        <p:nvPicPr>
          <p:cNvPr id="2050" name="Picture 2" descr="C:\Users\Prof Oredein\Desktop\Liprorich workshop\cul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541" y="3826042"/>
            <a:ext cx="3408712" cy="23100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rof Oredein\Desktop\Liprorich workshop\Education and Cul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541" y="1797218"/>
            <a:ext cx="3408712"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4173"/>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0800000" algn="r" rotWithShape="0">
              <a:prstClr val="black">
                <a:alpha val="40000"/>
              </a:prstClr>
            </a:outerShdw>
          </a:effectLst>
        </p:spPr>
        <p:txBody>
          <a:bodyPr/>
          <a:lstStyle/>
          <a:p>
            <a:r>
              <a:rPr lang="en-GB" dirty="0"/>
              <a:t>In Nigeria, women are denied certain inalienable rights.</a:t>
            </a:r>
          </a:p>
        </p:txBody>
      </p:sp>
      <p:sp>
        <p:nvSpPr>
          <p:cNvPr id="3" name="Content Placeholder 2"/>
          <p:cNvSpPr>
            <a:spLocks noGrp="1"/>
          </p:cNvSpPr>
          <p:nvPr>
            <p:ph idx="1"/>
          </p:nvPr>
        </p:nvSpPr>
        <p:spPr>
          <a:xfrm>
            <a:off x="2533795" y="3723250"/>
            <a:ext cx="8915400" cy="3777622"/>
          </a:xfrm>
        </p:spPr>
        <p:txBody>
          <a:bodyPr>
            <a:normAutofit/>
          </a:bodyPr>
          <a:lstStyle/>
          <a:p>
            <a:pPr algn="just"/>
            <a:r>
              <a:rPr lang="en-GB" sz="2000" dirty="0"/>
              <a:t>Fact:</a:t>
            </a:r>
          </a:p>
          <a:p>
            <a:pPr algn="just"/>
            <a:r>
              <a:rPr lang="en-GB" sz="2000" dirty="0"/>
              <a:t>Nigeria societies reduces female gender as second class behind the males. Women in Nigeria are denied of certain comfort and enjoyment and growth despite all the available natural and human resources and as such women are defined by their ability to keep the home neat, nurture their children and work in pursuit of the success of their husband.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461" y="1264555"/>
            <a:ext cx="4811151" cy="2620914"/>
          </a:xfrm>
          <a:prstGeom prst="rect">
            <a:avLst/>
          </a:prstGeom>
        </p:spPr>
      </p:pic>
    </p:spTree>
    <p:extLst>
      <p:ext uri="{BB962C8B-B14F-4D97-AF65-F5344CB8AC3E}">
        <p14:creationId xmlns:p14="http://schemas.microsoft.com/office/powerpoint/2010/main" val="36257629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464" y="381001"/>
            <a:ext cx="7583487" cy="786063"/>
          </a:xfrm>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Meaning of Change</a:t>
            </a:r>
          </a:p>
        </p:txBody>
      </p:sp>
      <p:sp>
        <p:nvSpPr>
          <p:cNvPr id="3" name="Content Placeholder 2"/>
          <p:cNvSpPr>
            <a:spLocks noGrp="1"/>
          </p:cNvSpPr>
          <p:nvPr>
            <p:ph sz="half" idx="1"/>
          </p:nvPr>
        </p:nvSpPr>
        <p:spPr/>
        <p:txBody>
          <a:bodyPr>
            <a:normAutofit fontScale="77500" lnSpcReduction="20000"/>
          </a:bodyPr>
          <a:lstStyle/>
          <a:p>
            <a:r>
              <a:rPr lang="en-US" dirty="0">
                <a:solidFill>
                  <a:schemeClr val="tx1"/>
                </a:solidFill>
              </a:rPr>
              <a:t>Is the modification of a society through innovation</a:t>
            </a:r>
          </a:p>
          <a:p>
            <a:r>
              <a:rPr lang="en-US" dirty="0">
                <a:solidFill>
                  <a:schemeClr val="tx1"/>
                </a:solidFill>
              </a:rPr>
              <a:t>It is simply an act or process through which something becomes different (</a:t>
            </a:r>
            <a:r>
              <a:rPr lang="en-US" dirty="0" err="1">
                <a:solidFill>
                  <a:schemeClr val="tx1"/>
                </a:solidFill>
              </a:rPr>
              <a:t>Oredein</a:t>
            </a:r>
            <a:r>
              <a:rPr lang="en-US" dirty="0">
                <a:solidFill>
                  <a:schemeClr val="tx1"/>
                </a:solidFill>
              </a:rPr>
              <a:t>, 2016)</a:t>
            </a:r>
          </a:p>
          <a:p>
            <a:r>
              <a:rPr lang="en-US" dirty="0">
                <a:solidFill>
                  <a:schemeClr val="tx1"/>
                </a:solidFill>
              </a:rPr>
              <a:t>It is the changes that has occur over time to the shared way of life of a group</a:t>
            </a:r>
          </a:p>
          <a:p>
            <a:r>
              <a:rPr lang="en-US" dirty="0">
                <a:solidFill>
                  <a:schemeClr val="tx1"/>
                </a:solidFill>
              </a:rPr>
              <a:t>It occurs when there is a contact with other culture</a:t>
            </a:r>
          </a:p>
          <a:p>
            <a:r>
              <a:rPr lang="en-US" dirty="0">
                <a:solidFill>
                  <a:schemeClr val="tx1"/>
                </a:solidFill>
              </a:rPr>
              <a:t>It can be said that it has a broad spectrum of interpretation</a:t>
            </a:r>
          </a:p>
          <a:p>
            <a:r>
              <a:rPr lang="en-US" dirty="0">
                <a:solidFill>
                  <a:schemeClr val="tx1"/>
                </a:solidFill>
              </a:rPr>
              <a:t>Change could be positive or negative</a:t>
            </a:r>
          </a:p>
          <a:p>
            <a:r>
              <a:rPr lang="en-US" dirty="0">
                <a:solidFill>
                  <a:schemeClr val="tx1"/>
                </a:solidFill>
              </a:rPr>
              <a:t>There is virtually nothing that does not experience change </a:t>
            </a:r>
          </a:p>
        </p:txBody>
      </p:sp>
      <p:sp>
        <p:nvSpPr>
          <p:cNvPr id="5" name="Date Placeholder 4"/>
          <p:cNvSpPr>
            <a:spLocks noGrp="1"/>
          </p:cNvSpPr>
          <p:nvPr>
            <p:ph type="dt" sz="half" idx="10"/>
          </p:nvPr>
        </p:nvSpPr>
        <p:spPr/>
        <p:txBody>
          <a:bodyPr/>
          <a:lstStyle/>
          <a:p>
            <a:pPr defTabSz="914400">
              <a:defRPr/>
            </a:pPr>
            <a:fld id="{3DEF1F2E-984C-446E-B81A-4417E9312E11}"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6" name="Slide Number Placeholder 5"/>
          <p:cNvSpPr>
            <a:spLocks noGrp="1"/>
          </p:cNvSpPr>
          <p:nvPr>
            <p:ph type="sldNum" sz="quarter" idx="12"/>
          </p:nvPr>
        </p:nvSpPr>
        <p:spPr/>
        <p:txBody>
          <a:bodyPr/>
          <a:lstStyle/>
          <a:p>
            <a:pPr defTabSz="914400">
              <a:defRPr/>
            </a:pPr>
            <a:fld id="{4055DAF9-65CB-4DA5-9FA9-B40D65E39295}" type="slidenum">
              <a:rPr lang="en-US">
                <a:solidFill>
                  <a:srgbClr val="1B3861"/>
                </a:solidFill>
                <a:latin typeface="Trebuchet MS"/>
              </a:rPr>
              <a:pPr defTabSz="914400">
                <a:defRPr/>
              </a:pPr>
              <a:t>80</a:t>
            </a:fld>
            <a:endParaRPr lang="en-US">
              <a:solidFill>
                <a:srgbClr val="1B3861"/>
              </a:solidFill>
              <a:latin typeface="Trebuchet MS"/>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48664" y="1828801"/>
            <a:ext cx="3538287" cy="403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96114"/>
      </p:ext>
    </p:extLst>
  </p:cSld>
  <p:clrMapOvr>
    <a:masterClrMapping/>
  </p:clrMapOvr>
  <p:transition spd="slow">
    <p:split orient="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464" y="381001"/>
            <a:ext cx="7583487" cy="762000"/>
          </a:xfrm>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Culture and Education</a:t>
            </a:r>
          </a:p>
        </p:txBody>
      </p:sp>
      <p:sp>
        <p:nvSpPr>
          <p:cNvPr id="3" name="Content Placeholder 2"/>
          <p:cNvSpPr>
            <a:spLocks noGrp="1"/>
          </p:cNvSpPr>
          <p:nvPr>
            <p:ph sz="half" idx="1"/>
          </p:nvPr>
        </p:nvSpPr>
        <p:spPr>
          <a:xfrm>
            <a:off x="1740569" y="1143002"/>
            <a:ext cx="4530057" cy="5145087"/>
          </a:xfrm>
        </p:spPr>
        <p:txBody>
          <a:bodyPr>
            <a:noAutofit/>
          </a:bodyPr>
          <a:lstStyle/>
          <a:p>
            <a:r>
              <a:rPr lang="en-US" sz="1200" dirty="0">
                <a:solidFill>
                  <a:schemeClr val="tx1"/>
                </a:solidFill>
                <a:latin typeface="Times New Roman" panose="02020603050405020304" pitchFamily="18" charset="0"/>
                <a:cs typeface="Times New Roman" panose="02020603050405020304" pitchFamily="18" charset="0"/>
              </a:rPr>
              <a:t>Culture and education cannot be divorced from each other. </a:t>
            </a:r>
          </a:p>
          <a:p>
            <a:r>
              <a:rPr lang="en-US" sz="1200" dirty="0">
                <a:solidFill>
                  <a:schemeClr val="tx1"/>
                </a:solidFill>
                <a:latin typeface="Times New Roman" panose="02020603050405020304" pitchFamily="18" charset="0"/>
                <a:cs typeface="Times New Roman" panose="02020603050405020304" pitchFamily="18" charset="0"/>
              </a:rPr>
              <a:t>Culture and education  are interdependent.</a:t>
            </a:r>
          </a:p>
          <a:p>
            <a:r>
              <a:rPr lang="en-US" sz="1200" dirty="0">
                <a:solidFill>
                  <a:schemeClr val="tx1"/>
                </a:solidFill>
                <a:latin typeface="Times New Roman" panose="02020603050405020304" pitchFamily="18" charset="0"/>
                <a:cs typeface="Times New Roman" panose="02020603050405020304" pitchFamily="18" charset="0"/>
              </a:rPr>
              <a:t>The cultural patterns of a society guide its educational patterns in:</a:t>
            </a:r>
          </a:p>
          <a:p>
            <a:pPr>
              <a:buFont typeface="Wingdings" panose="05000000000000000000" pitchFamily="2" charset="2"/>
              <a:buChar char="Ø"/>
            </a:pPr>
            <a:r>
              <a:rPr lang="en-US" sz="1200" i="1" dirty="0">
                <a:solidFill>
                  <a:schemeClr val="tx1"/>
                </a:solidFill>
                <a:latin typeface="Times New Roman" panose="02020603050405020304" pitchFamily="18" charset="0"/>
                <a:cs typeface="Times New Roman" panose="02020603050405020304" pitchFamily="18" charset="0"/>
              </a:rPr>
              <a:t>Curriculum</a:t>
            </a:r>
            <a:r>
              <a:rPr lang="en-US" sz="1200" dirty="0">
                <a:solidFill>
                  <a:schemeClr val="tx1"/>
                </a:solidFill>
                <a:latin typeface="Times New Roman" panose="02020603050405020304" pitchFamily="18" charset="0"/>
                <a:cs typeface="Times New Roman" panose="02020603050405020304" pitchFamily="18" charset="0"/>
              </a:rPr>
              <a:t>: The curriculum is prepared according to the culture of society. </a:t>
            </a:r>
          </a:p>
          <a:p>
            <a:pPr>
              <a:buFont typeface="Wingdings" panose="05000000000000000000" pitchFamily="2" charset="2"/>
              <a:buChar char="Ø"/>
            </a:pPr>
            <a:r>
              <a:rPr lang="en-US" sz="1200" i="1" dirty="0">
                <a:solidFill>
                  <a:schemeClr val="tx1"/>
                </a:solidFill>
                <a:latin typeface="Times New Roman" panose="02020603050405020304" pitchFamily="18" charset="0"/>
                <a:cs typeface="Times New Roman" panose="02020603050405020304" pitchFamily="18" charset="0"/>
              </a:rPr>
              <a:t>Methods of teaching</a:t>
            </a:r>
            <a:r>
              <a:rPr lang="en-US" sz="1200" dirty="0">
                <a:solidFill>
                  <a:schemeClr val="tx1"/>
                </a:solidFill>
                <a:latin typeface="Times New Roman" panose="02020603050405020304" pitchFamily="18" charset="0"/>
                <a:cs typeface="Times New Roman" panose="02020603050405020304" pitchFamily="18" charset="0"/>
              </a:rPr>
              <a:t>: Culture and methods of teaching are intimately connected. The changing cultural patterns of a society exert its influence upon the methods of teaching.</a:t>
            </a:r>
          </a:p>
          <a:p>
            <a:pPr>
              <a:buFont typeface="Wingdings" panose="05000000000000000000" pitchFamily="2" charset="2"/>
              <a:buChar char="Ø"/>
            </a:pPr>
            <a:r>
              <a:rPr lang="en-US" sz="1200" i="1" dirty="0">
                <a:solidFill>
                  <a:schemeClr val="tx1"/>
                </a:solidFill>
                <a:latin typeface="Times New Roman" panose="02020603050405020304" pitchFamily="18" charset="0"/>
                <a:cs typeface="Times New Roman" panose="02020603050405020304" pitchFamily="18" charset="0"/>
              </a:rPr>
              <a:t>Discipline</a:t>
            </a:r>
            <a:r>
              <a:rPr lang="en-US" sz="1200" dirty="0">
                <a:solidFill>
                  <a:schemeClr val="tx1"/>
                </a:solidFill>
                <a:latin typeface="Times New Roman" panose="02020603050405020304" pitchFamily="18" charset="0"/>
                <a:cs typeface="Times New Roman" panose="02020603050405020304" pitchFamily="18" charset="0"/>
              </a:rPr>
              <a:t>: Cultural values influence the concept of discipline.   </a:t>
            </a:r>
          </a:p>
          <a:p>
            <a:pPr>
              <a:buFont typeface="Wingdings" panose="05000000000000000000" pitchFamily="2" charset="2"/>
              <a:buChar char="Ø"/>
            </a:pPr>
            <a:r>
              <a:rPr lang="en-US" sz="1200" i="1" dirty="0">
                <a:solidFill>
                  <a:schemeClr val="tx1"/>
                </a:solidFill>
                <a:latin typeface="Times New Roman" panose="02020603050405020304" pitchFamily="18" charset="0"/>
                <a:cs typeface="Times New Roman" panose="02020603050405020304" pitchFamily="18" charset="0"/>
              </a:rPr>
              <a:t>Text Books</a:t>
            </a:r>
            <a:r>
              <a:rPr lang="en-US" sz="1200" dirty="0">
                <a:solidFill>
                  <a:schemeClr val="tx1"/>
                </a:solidFill>
                <a:latin typeface="Times New Roman" panose="02020603050405020304" pitchFamily="18" charset="0"/>
                <a:cs typeface="Times New Roman" panose="02020603050405020304" pitchFamily="18" charset="0"/>
              </a:rPr>
              <a:t>: Textbooks are foster and promote cultural values and ideals.</a:t>
            </a:r>
          </a:p>
          <a:p>
            <a:pPr>
              <a:buFont typeface="Wingdings" panose="05000000000000000000" pitchFamily="2" charset="2"/>
              <a:buChar char="Ø"/>
            </a:pPr>
            <a:r>
              <a:rPr lang="en-US" sz="1200" dirty="0">
                <a:solidFill>
                  <a:schemeClr val="tx1"/>
                </a:solidFill>
                <a:latin typeface="Times New Roman" panose="02020603050405020304" pitchFamily="18" charset="0"/>
                <a:cs typeface="Times New Roman" panose="02020603050405020304" pitchFamily="18" charset="0"/>
              </a:rPr>
              <a:t>  </a:t>
            </a:r>
            <a:r>
              <a:rPr lang="en-US" sz="1200" i="1" dirty="0">
                <a:solidFill>
                  <a:schemeClr val="tx1"/>
                </a:solidFill>
                <a:latin typeface="Times New Roman" panose="02020603050405020304" pitchFamily="18" charset="0"/>
                <a:cs typeface="Times New Roman" panose="02020603050405020304" pitchFamily="18" charset="0"/>
              </a:rPr>
              <a:t>Teacher</a:t>
            </a:r>
            <a:r>
              <a:rPr lang="en-US" sz="1200" dirty="0">
                <a:solidFill>
                  <a:schemeClr val="tx1"/>
                </a:solidFill>
                <a:latin typeface="Times New Roman" panose="02020603050405020304" pitchFamily="18" charset="0"/>
                <a:cs typeface="Times New Roman" panose="02020603050405020304" pitchFamily="18" charset="0"/>
              </a:rPr>
              <a:t>: Is the integral member of the society. They infuse higher ideals and moral values in children.</a:t>
            </a:r>
          </a:p>
          <a:p>
            <a:pPr>
              <a:buFont typeface="Wingdings" panose="05000000000000000000" pitchFamily="2" charset="2"/>
              <a:buChar char="Ø"/>
            </a:pPr>
            <a:r>
              <a:rPr lang="en-US" sz="1200" i="1" dirty="0">
                <a:solidFill>
                  <a:schemeClr val="tx1"/>
                </a:solidFill>
                <a:latin typeface="Times New Roman" panose="02020603050405020304" pitchFamily="18" charset="0"/>
                <a:cs typeface="Times New Roman" panose="02020603050405020304" pitchFamily="18" charset="0"/>
              </a:rPr>
              <a:t>School</a:t>
            </a:r>
            <a:r>
              <a:rPr lang="en-US" sz="1200" dirty="0">
                <a:solidFill>
                  <a:schemeClr val="tx1"/>
                </a:solidFill>
                <a:latin typeface="Times New Roman" panose="02020603050405020304" pitchFamily="18" charset="0"/>
                <a:cs typeface="Times New Roman" panose="02020603050405020304" pitchFamily="18" charset="0"/>
              </a:rPr>
              <a:t>: Is a miniature of a society. Is the </a:t>
            </a:r>
            <a:r>
              <a:rPr lang="en-US" sz="1200" dirty="0" err="1">
                <a:solidFill>
                  <a:schemeClr val="tx1"/>
                </a:solidFill>
                <a:latin typeface="Times New Roman" panose="02020603050405020304" pitchFamily="18" charset="0"/>
                <a:cs typeface="Times New Roman" panose="02020603050405020304" pitchFamily="18" charset="0"/>
              </a:rPr>
              <a:t>centre</a:t>
            </a:r>
            <a:r>
              <a:rPr lang="en-US" sz="1200" dirty="0">
                <a:solidFill>
                  <a:schemeClr val="tx1"/>
                </a:solidFill>
                <a:latin typeface="Times New Roman" panose="02020603050405020304" pitchFamily="18" charset="0"/>
                <a:cs typeface="Times New Roman" panose="02020603050405020304" pitchFamily="18" charset="0"/>
              </a:rPr>
              <a:t> of promoting, </a:t>
            </a:r>
            <a:r>
              <a:rPr lang="en-US" sz="1200" dirty="0" err="1">
                <a:solidFill>
                  <a:schemeClr val="tx1"/>
                </a:solidFill>
                <a:latin typeface="Times New Roman" panose="02020603050405020304" pitchFamily="18" charset="0"/>
                <a:cs typeface="Times New Roman" panose="02020603050405020304" pitchFamily="18" charset="0"/>
              </a:rPr>
              <a:t>moulding</a:t>
            </a:r>
            <a:r>
              <a:rPr lang="en-US" sz="1200" dirty="0">
                <a:solidFill>
                  <a:schemeClr val="tx1"/>
                </a:solidFill>
                <a:latin typeface="Times New Roman" panose="02020603050405020304" pitchFamily="18" charset="0"/>
                <a:cs typeface="Times New Roman" panose="02020603050405020304" pitchFamily="18" charset="0"/>
              </a:rPr>
              <a:t>, reforming, and developing the cultural pattern of the society.</a:t>
            </a:r>
          </a:p>
          <a:p>
            <a:pPr marL="0" indent="0">
              <a:buNone/>
            </a:pPr>
            <a:r>
              <a:rPr lang="en-US" sz="1200"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p:cNvSpPr>
            <a:spLocks noGrp="1"/>
          </p:cNvSpPr>
          <p:nvPr>
            <p:ph sz="half" idx="2"/>
          </p:nvPr>
        </p:nvSpPr>
        <p:spPr>
          <a:xfrm>
            <a:off x="6270625" y="2358191"/>
            <a:ext cx="3657600" cy="3224463"/>
          </a:xfrm>
        </p:spPr>
        <p:txBody>
          <a:bodyPr>
            <a:normAutofit/>
          </a:bodyPr>
          <a:lstStyle/>
          <a:p>
            <a:pPr marL="0" indent="0">
              <a:buNone/>
            </a:pPr>
            <a:endParaRPr lang="en-US" dirty="0"/>
          </a:p>
        </p:txBody>
      </p:sp>
      <p:sp>
        <p:nvSpPr>
          <p:cNvPr id="5" name="Date Placeholder 4"/>
          <p:cNvSpPr>
            <a:spLocks noGrp="1"/>
          </p:cNvSpPr>
          <p:nvPr>
            <p:ph type="dt" sz="half" idx="10"/>
          </p:nvPr>
        </p:nvSpPr>
        <p:spPr/>
        <p:txBody>
          <a:bodyPr/>
          <a:lstStyle/>
          <a:p>
            <a:pPr defTabSz="914400">
              <a:defRPr/>
            </a:pPr>
            <a:fld id="{3DEF1F2E-984C-446E-B81A-4417E9312E11}"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6" name="Slide Number Placeholder 5"/>
          <p:cNvSpPr>
            <a:spLocks noGrp="1"/>
          </p:cNvSpPr>
          <p:nvPr>
            <p:ph type="sldNum" sz="quarter" idx="12"/>
          </p:nvPr>
        </p:nvSpPr>
        <p:spPr/>
        <p:txBody>
          <a:bodyPr/>
          <a:lstStyle/>
          <a:p>
            <a:pPr defTabSz="914400">
              <a:defRPr/>
            </a:pPr>
            <a:fld id="{4055DAF9-65CB-4DA5-9FA9-B40D65E39295}" type="slidenum">
              <a:rPr lang="en-US">
                <a:solidFill>
                  <a:srgbClr val="1B3861"/>
                </a:solidFill>
                <a:latin typeface="Trebuchet MS"/>
              </a:rPr>
              <a:pPr defTabSz="914400">
                <a:defRPr/>
              </a:pPr>
              <a:t>81</a:t>
            </a:fld>
            <a:endParaRPr lang="en-US">
              <a:solidFill>
                <a:srgbClr val="1B3861"/>
              </a:solidFill>
              <a:latin typeface="Trebuchet MS"/>
            </a:endParaRPr>
          </a:p>
        </p:txBody>
      </p:sp>
      <p:pic>
        <p:nvPicPr>
          <p:cNvPr id="4098" name="Picture 2" descr="C:\Users\Prof Oredein\Desktop\Liprorich workshop\education and cultur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25" y="1311443"/>
            <a:ext cx="3892049" cy="473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520264"/>
      </p:ext>
    </p:extLst>
  </p:cSld>
  <p:clrMapOvr>
    <a:masterClrMapping/>
  </p:clrMapOvr>
  <p:transition spd="slow">
    <p:split orient="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569" y="381001"/>
            <a:ext cx="8681369" cy="737937"/>
          </a:xfrm>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Culture and Change </a:t>
            </a:r>
          </a:p>
        </p:txBody>
      </p:sp>
      <p:sp>
        <p:nvSpPr>
          <p:cNvPr id="3" name="Content Placeholder 2"/>
          <p:cNvSpPr>
            <a:spLocks noGrp="1"/>
          </p:cNvSpPr>
          <p:nvPr>
            <p:ph sz="half" idx="1"/>
          </p:nvPr>
        </p:nvSpPr>
        <p:spPr>
          <a:xfrm>
            <a:off x="1740568" y="1828801"/>
            <a:ext cx="4471973" cy="4219575"/>
          </a:xfrm>
        </p:spPr>
        <p:txBody>
          <a:bodyPr>
            <a:normAutofit/>
          </a:bodyPr>
          <a:lstStyle/>
          <a:p>
            <a:r>
              <a:rPr lang="en-US" sz="1200" dirty="0">
                <a:solidFill>
                  <a:schemeClr val="tx1"/>
                </a:solidFill>
                <a:latin typeface="Times New Roman" panose="02020603050405020304" pitchFamily="18" charset="0"/>
                <a:cs typeface="Times New Roman" panose="02020603050405020304" pitchFamily="18" charset="0"/>
              </a:rPr>
              <a:t>Culture and change are tightly intertwined. </a:t>
            </a:r>
          </a:p>
          <a:p>
            <a:r>
              <a:rPr lang="en-US" sz="1200" dirty="0">
                <a:solidFill>
                  <a:schemeClr val="tx1"/>
                </a:solidFill>
                <a:latin typeface="Times New Roman" panose="02020603050405020304" pitchFamily="18" charset="0"/>
                <a:cs typeface="Times New Roman" panose="02020603050405020304" pitchFamily="18" charset="0"/>
              </a:rPr>
              <a:t>It is the repositioning of culture, that is, the reconstruction of the cultural concept of a society.</a:t>
            </a:r>
          </a:p>
          <a:p>
            <a:r>
              <a:rPr lang="en-US" sz="1200" dirty="0">
                <a:solidFill>
                  <a:schemeClr val="tx1"/>
                </a:solidFill>
                <a:latin typeface="Times New Roman" panose="02020603050405020304" pitchFamily="18" charset="0"/>
                <a:cs typeface="Times New Roman" panose="02020603050405020304" pitchFamily="18" charset="0"/>
              </a:rPr>
              <a:t>When change is initiated outside culture then there will be  resistance.</a:t>
            </a:r>
          </a:p>
          <a:p>
            <a:r>
              <a:rPr lang="en-US" sz="1200" dirty="0">
                <a:solidFill>
                  <a:schemeClr val="tx1"/>
                </a:solidFill>
                <a:latin typeface="Times New Roman" panose="02020603050405020304" pitchFamily="18" charset="0"/>
                <a:cs typeface="Times New Roman" panose="02020603050405020304" pitchFamily="18" charset="0"/>
              </a:rPr>
              <a:t> Factors of cultural change are:</a:t>
            </a:r>
          </a:p>
          <a:p>
            <a:pPr>
              <a:buFont typeface="Wingdings" panose="05000000000000000000" pitchFamily="2" charset="2"/>
              <a:buChar char="Ø"/>
            </a:pPr>
            <a:r>
              <a:rPr lang="en-US" sz="1200" dirty="0">
                <a:solidFill>
                  <a:schemeClr val="tx1"/>
                </a:solidFill>
                <a:latin typeface="Times New Roman" panose="02020603050405020304" pitchFamily="18" charset="0"/>
                <a:cs typeface="Times New Roman" panose="02020603050405020304" pitchFamily="18" charset="0"/>
              </a:rPr>
              <a:t> </a:t>
            </a:r>
            <a:r>
              <a:rPr lang="en-US" sz="1200" i="1" dirty="0">
                <a:solidFill>
                  <a:schemeClr val="tx1"/>
                </a:solidFill>
                <a:latin typeface="Times New Roman" panose="02020603050405020304" pitchFamily="18" charset="0"/>
                <a:cs typeface="Times New Roman" panose="02020603050405020304" pitchFamily="18" charset="0"/>
              </a:rPr>
              <a:t>Contact: </a:t>
            </a:r>
            <a:r>
              <a:rPr lang="en-US" sz="1200" dirty="0">
                <a:solidFill>
                  <a:schemeClr val="tx1"/>
                </a:solidFill>
                <a:latin typeface="Times New Roman" panose="02020603050405020304" pitchFamily="18" charset="0"/>
                <a:cs typeface="Times New Roman" panose="02020603050405020304" pitchFamily="18" charset="0"/>
              </a:rPr>
              <a:t>Contact between two society will obviously change the culture of both societies</a:t>
            </a:r>
          </a:p>
          <a:p>
            <a:pPr>
              <a:buFont typeface="Wingdings" panose="05000000000000000000" pitchFamily="2" charset="2"/>
              <a:buChar char="Ø"/>
            </a:pPr>
            <a:r>
              <a:rPr lang="en-US" sz="1200" dirty="0">
                <a:solidFill>
                  <a:schemeClr val="tx1"/>
                </a:solidFill>
                <a:latin typeface="Times New Roman" panose="02020603050405020304" pitchFamily="18" charset="0"/>
                <a:cs typeface="Times New Roman" panose="02020603050405020304" pitchFamily="18" charset="0"/>
              </a:rPr>
              <a:t> </a:t>
            </a:r>
            <a:r>
              <a:rPr lang="en-US" sz="1200" i="1" dirty="0">
                <a:solidFill>
                  <a:schemeClr val="tx1"/>
                </a:solidFill>
                <a:latin typeface="Times New Roman" panose="02020603050405020304" pitchFamily="18" charset="0"/>
                <a:cs typeface="Times New Roman" panose="02020603050405020304" pitchFamily="18" charset="0"/>
              </a:rPr>
              <a:t>Technological Evolution: </a:t>
            </a:r>
            <a:r>
              <a:rPr lang="en-US" sz="1200" dirty="0">
                <a:solidFill>
                  <a:schemeClr val="tx1"/>
                </a:solidFill>
                <a:latin typeface="Times New Roman" panose="02020603050405020304" pitchFamily="18" charset="0"/>
                <a:cs typeface="Times New Roman" panose="02020603050405020304" pitchFamily="18" charset="0"/>
              </a:rPr>
              <a:t>Any  technological  evolution  will bring a change in culture.</a:t>
            </a:r>
          </a:p>
          <a:p>
            <a:pPr>
              <a:buFont typeface="Wingdings" panose="05000000000000000000" pitchFamily="2" charset="2"/>
              <a:buChar char="Ø"/>
            </a:pPr>
            <a:r>
              <a:rPr lang="en-US" sz="1200" i="1" dirty="0">
                <a:solidFill>
                  <a:schemeClr val="tx1"/>
                </a:solidFill>
                <a:latin typeface="Times New Roman" panose="02020603050405020304" pitchFamily="18" charset="0"/>
                <a:cs typeface="Times New Roman" panose="02020603050405020304" pitchFamily="18" charset="0"/>
              </a:rPr>
              <a:t> Geographical and Ecological Factor:  </a:t>
            </a:r>
            <a:r>
              <a:rPr lang="en-US" sz="1200" dirty="0">
                <a:solidFill>
                  <a:schemeClr val="tx1"/>
                </a:solidFill>
                <a:latin typeface="Times New Roman" panose="02020603050405020304" pitchFamily="18" charset="0"/>
                <a:cs typeface="Times New Roman" panose="02020603050405020304" pitchFamily="18" charset="0"/>
              </a:rPr>
              <a:t>This is a natural physical factor. Any change in physical features will automatically lead to a change in culture and the way of living </a:t>
            </a:r>
            <a:endParaRPr lang="en-US" sz="1200" i="1" dirty="0">
              <a:solidFill>
                <a:schemeClr val="tx1"/>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pPr defTabSz="914400">
              <a:defRPr/>
            </a:pPr>
            <a:fld id="{3DEF1F2E-984C-446E-B81A-4417E9312E11}"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6" name="Slide Number Placeholder 5"/>
          <p:cNvSpPr>
            <a:spLocks noGrp="1"/>
          </p:cNvSpPr>
          <p:nvPr>
            <p:ph type="sldNum" sz="quarter" idx="12"/>
          </p:nvPr>
        </p:nvSpPr>
        <p:spPr/>
        <p:txBody>
          <a:bodyPr/>
          <a:lstStyle/>
          <a:p>
            <a:pPr defTabSz="914400">
              <a:defRPr/>
            </a:pPr>
            <a:fld id="{4055DAF9-65CB-4DA5-9FA9-B40D65E39295}" type="slidenum">
              <a:rPr lang="en-US">
                <a:solidFill>
                  <a:srgbClr val="1B3861"/>
                </a:solidFill>
                <a:latin typeface="Trebuchet MS"/>
              </a:rPr>
              <a:pPr defTabSz="914400">
                <a:defRPr/>
              </a:pPr>
              <a:t>82</a:t>
            </a:fld>
            <a:endParaRPr lang="en-US">
              <a:solidFill>
                <a:srgbClr val="1B3861"/>
              </a:solidFill>
              <a:latin typeface="Trebuchet MS"/>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12569" y="1961147"/>
            <a:ext cx="370572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4409"/>
      </p:ext>
    </p:extLst>
  </p:cSld>
  <p:clrMapOvr>
    <a:masterClrMapping/>
  </p:clrMapOvr>
  <p:transition spd="slow">
    <p:split orient="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506" y="84223"/>
            <a:ext cx="8705433" cy="733925"/>
          </a:xfrm>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Role of Education in Cultural Change</a:t>
            </a:r>
          </a:p>
        </p:txBody>
      </p:sp>
      <p:sp>
        <p:nvSpPr>
          <p:cNvPr id="3" name="Content Placeholder 2"/>
          <p:cNvSpPr>
            <a:spLocks noGrp="1"/>
          </p:cNvSpPr>
          <p:nvPr>
            <p:ph idx="1"/>
          </p:nvPr>
        </p:nvSpPr>
        <p:spPr>
          <a:xfrm>
            <a:off x="1716506" y="733927"/>
            <a:ext cx="8705433" cy="5919286"/>
          </a:xfrm>
        </p:spPr>
        <p:txBody>
          <a:bodyPr/>
          <a:lstStyle/>
          <a:p>
            <a:r>
              <a:rPr lang="en-US" sz="1600" i="1" dirty="0">
                <a:solidFill>
                  <a:schemeClr val="tx1"/>
                </a:solidFill>
                <a:latin typeface="Times New Roman" panose="02020603050405020304" pitchFamily="18" charset="0"/>
                <a:cs typeface="Times New Roman" panose="02020603050405020304" pitchFamily="18" charset="0"/>
              </a:rPr>
              <a:t>Preservation of culture</a:t>
            </a:r>
            <a:r>
              <a:rPr lang="en-US" sz="1600" dirty="0">
                <a:solidFill>
                  <a:schemeClr val="tx1"/>
                </a:solidFill>
                <a:latin typeface="Times New Roman" panose="02020603050405020304" pitchFamily="18" charset="0"/>
                <a:cs typeface="Times New Roman" panose="02020603050405020304" pitchFamily="18" charset="0"/>
              </a:rPr>
              <a:t>: Education is the only means through which this can be accomplished. Thus, education preserves the culture of a society.</a:t>
            </a:r>
          </a:p>
          <a:p>
            <a:r>
              <a:rPr lang="en-US" sz="1600" i="1" dirty="0">
                <a:solidFill>
                  <a:schemeClr val="tx1"/>
                </a:solidFill>
                <a:latin typeface="Times New Roman" panose="02020603050405020304" pitchFamily="18" charset="0"/>
                <a:cs typeface="Times New Roman" panose="02020603050405020304" pitchFamily="18" charset="0"/>
              </a:rPr>
              <a:t>Transmission of culture</a:t>
            </a:r>
            <a:r>
              <a:rPr lang="en-US" sz="1600" dirty="0">
                <a:solidFill>
                  <a:schemeClr val="tx1"/>
                </a:solidFill>
                <a:latin typeface="Times New Roman" panose="02020603050405020304" pitchFamily="18" charset="0"/>
                <a:cs typeface="Times New Roman" panose="02020603050405020304" pitchFamily="18" charset="0"/>
              </a:rPr>
              <a:t>: The process of preservation includes the process of transmission from one generation to another. </a:t>
            </a:r>
          </a:p>
          <a:p>
            <a:r>
              <a:rPr lang="en-US" sz="1600" dirty="0">
                <a:solidFill>
                  <a:schemeClr val="tx1"/>
                </a:solidFill>
                <a:latin typeface="Times New Roman" panose="02020603050405020304" pitchFamily="18" charset="0"/>
                <a:cs typeface="Times New Roman" panose="02020603050405020304" pitchFamily="18" charset="0"/>
              </a:rPr>
              <a:t> </a:t>
            </a:r>
            <a:r>
              <a:rPr lang="en-US" sz="1600" i="1" dirty="0">
                <a:solidFill>
                  <a:schemeClr val="tx1"/>
                </a:solidFill>
                <a:latin typeface="Times New Roman" panose="02020603050405020304" pitchFamily="18" charset="0"/>
                <a:cs typeface="Times New Roman" panose="02020603050405020304" pitchFamily="18" charset="0"/>
              </a:rPr>
              <a:t>Development of culture</a:t>
            </a:r>
            <a:r>
              <a:rPr lang="en-US" sz="1600" dirty="0">
                <a:solidFill>
                  <a:schemeClr val="tx1"/>
                </a:solidFill>
                <a:latin typeface="Times New Roman" panose="02020603050405020304" pitchFamily="18" charset="0"/>
                <a:cs typeface="Times New Roman" panose="02020603050405020304" pitchFamily="18" charset="0"/>
              </a:rPr>
              <a:t>: The function of education is to bring the needed and desirable change in the cultural ideals and values for the progress and continued development of the society without which social progress cannot take place. </a:t>
            </a:r>
          </a:p>
          <a:p>
            <a:r>
              <a:rPr lang="en-US" sz="1600" dirty="0">
                <a:solidFill>
                  <a:schemeClr val="tx1"/>
                </a:solidFill>
                <a:latin typeface="Times New Roman" panose="02020603050405020304" pitchFamily="18" charset="0"/>
                <a:cs typeface="Times New Roman" panose="02020603050405020304" pitchFamily="18" charset="0"/>
              </a:rPr>
              <a:t> </a:t>
            </a:r>
            <a:r>
              <a:rPr lang="en-US" sz="1600" i="1" dirty="0">
                <a:solidFill>
                  <a:schemeClr val="tx1"/>
                </a:solidFill>
                <a:latin typeface="Times New Roman" panose="02020603050405020304" pitchFamily="18" charset="0"/>
                <a:cs typeface="Times New Roman" panose="02020603050405020304" pitchFamily="18" charset="0"/>
              </a:rPr>
              <a:t>Continuity of culture</a:t>
            </a:r>
            <a:r>
              <a:rPr lang="en-US" sz="1600" dirty="0">
                <a:solidFill>
                  <a:schemeClr val="tx1"/>
                </a:solidFill>
                <a:latin typeface="Times New Roman" panose="02020603050405020304" pitchFamily="18" charset="0"/>
                <a:cs typeface="Times New Roman" panose="02020603050405020304" pitchFamily="18" charset="0"/>
              </a:rPr>
              <a:t>: Culture is a life breadth of a society. Without which a society is bound to decay. Education upholds the continuity of culture through its diverse activities and </a:t>
            </a:r>
            <a:r>
              <a:rPr lang="en-US" sz="1600" dirty="0" err="1">
                <a:solidFill>
                  <a:schemeClr val="tx1"/>
                </a:solidFill>
                <a:latin typeface="Times New Roman" panose="02020603050405020304" pitchFamily="18" charset="0"/>
                <a:cs typeface="Times New Roman" panose="02020603050405020304" pitchFamily="18" charset="0"/>
              </a:rPr>
              <a:t>programmes</a:t>
            </a:r>
            <a:r>
              <a:rPr lang="en-US" sz="1600" dirty="0">
                <a:solidFill>
                  <a:schemeClr val="tx1"/>
                </a:solidFill>
                <a:latin typeface="Times New Roman" panose="02020603050405020304" pitchFamily="18" charset="0"/>
                <a:cs typeface="Times New Roman" panose="02020603050405020304" pitchFamily="18" charset="0"/>
              </a:rPr>
              <a:t>. </a:t>
            </a:r>
          </a:p>
          <a:p>
            <a:r>
              <a:rPr lang="en-US" sz="1600" dirty="0">
                <a:solidFill>
                  <a:schemeClr val="tx1"/>
                </a:solidFill>
                <a:latin typeface="Times New Roman" panose="02020603050405020304" pitchFamily="18" charset="0"/>
                <a:cs typeface="Times New Roman" panose="02020603050405020304" pitchFamily="18" charset="0"/>
              </a:rPr>
              <a:t> </a:t>
            </a:r>
            <a:r>
              <a:rPr lang="en-US" sz="1600" i="1" dirty="0">
                <a:solidFill>
                  <a:schemeClr val="tx1"/>
                </a:solidFill>
                <a:latin typeface="Times New Roman" panose="02020603050405020304" pitchFamily="18" charset="0"/>
                <a:cs typeface="Times New Roman" panose="02020603050405020304" pitchFamily="18" charset="0"/>
              </a:rPr>
              <a:t>Development of personality</a:t>
            </a:r>
            <a:r>
              <a:rPr lang="en-US" sz="1600" dirty="0">
                <a:solidFill>
                  <a:schemeClr val="tx1"/>
                </a:solidFill>
                <a:latin typeface="Times New Roman" panose="02020603050405020304" pitchFamily="18" charset="0"/>
                <a:cs typeface="Times New Roman" panose="02020603050405020304" pitchFamily="18" charset="0"/>
              </a:rPr>
              <a:t>: Education aims at developing the personality of a child. It employs diverse cultural patterns of thinking, </a:t>
            </a:r>
            <a:r>
              <a:rPr lang="en-US" sz="1600" dirty="0" err="1">
                <a:solidFill>
                  <a:schemeClr val="tx1"/>
                </a:solidFill>
                <a:latin typeface="Times New Roman" panose="02020603050405020304" pitchFamily="18" charset="0"/>
                <a:cs typeface="Times New Roman" panose="02020603050405020304" pitchFamily="18" charset="0"/>
              </a:rPr>
              <a:t>behaviour</a:t>
            </a:r>
            <a:r>
              <a:rPr lang="en-US" sz="1600" dirty="0">
                <a:solidFill>
                  <a:schemeClr val="tx1"/>
                </a:solidFill>
                <a:latin typeface="Times New Roman" panose="02020603050405020304" pitchFamily="18" charset="0"/>
                <a:cs typeface="Times New Roman" panose="02020603050405020304" pitchFamily="18" charset="0"/>
              </a:rPr>
              <a:t> and cultural values so that children are physically, mentally, morally, socially and intellectually develop with the development of society to the maximum extent. </a:t>
            </a:r>
          </a:p>
          <a:p>
            <a:r>
              <a:rPr lang="en-US" sz="1600" dirty="0">
                <a:solidFill>
                  <a:schemeClr val="tx1"/>
                </a:solidFill>
                <a:latin typeface="Times New Roman" panose="02020603050405020304" pitchFamily="18" charset="0"/>
                <a:cs typeface="Times New Roman" panose="02020603050405020304" pitchFamily="18" charset="0"/>
              </a:rPr>
              <a:t> </a:t>
            </a:r>
            <a:r>
              <a:rPr lang="en-US" sz="1600" i="1" dirty="0">
                <a:solidFill>
                  <a:schemeClr val="tx1"/>
                </a:solidFill>
                <a:latin typeface="Times New Roman" panose="02020603050405020304" pitchFamily="18" charset="0"/>
                <a:cs typeface="Times New Roman" panose="02020603050405020304" pitchFamily="18" charset="0"/>
              </a:rPr>
              <a:t>Removal of cultural lag</a:t>
            </a:r>
            <a:r>
              <a:rPr lang="en-US" sz="1600" dirty="0">
                <a:solidFill>
                  <a:schemeClr val="tx1"/>
                </a:solidFill>
                <a:latin typeface="Times New Roman" panose="02020603050405020304" pitchFamily="18" charset="0"/>
                <a:cs typeface="Times New Roman" panose="02020603050405020304" pitchFamily="18" charset="0"/>
              </a:rPr>
              <a:t>: Material culture develop at a faster speed due to scientific and technological inventions while non-material culture consisting of ideas, values and norms lags behind and create  a gulf between the two. Education is the only means by which these gaps can be bridged.</a:t>
            </a: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endParaRPr>
          </a:p>
        </p:txBody>
      </p:sp>
      <p:sp>
        <p:nvSpPr>
          <p:cNvPr id="4" name="Date Placeholder 3"/>
          <p:cNvSpPr>
            <a:spLocks noGrp="1"/>
          </p:cNvSpPr>
          <p:nvPr>
            <p:ph type="dt" sz="half" idx="10"/>
          </p:nvPr>
        </p:nvSpPr>
        <p:spPr/>
        <p:txBody>
          <a:bodyPr/>
          <a:lstStyle/>
          <a:p>
            <a:pPr defTabSz="914400">
              <a:defRPr/>
            </a:pPr>
            <a:fld id="{A17C2D0B-E7D2-438A-9C90-71F85A413687}" type="datetime1">
              <a:rPr lang="en-US">
                <a:solidFill>
                  <a:srgbClr val="38ABED"/>
                </a:solidFill>
                <a:latin typeface="Trebuchet MS"/>
              </a:rPr>
              <a:pPr defTabSz="914400">
                <a:defRPr/>
              </a:pPr>
              <a:t>2/5/2020</a:t>
            </a:fld>
            <a:endParaRPr lang="en-US" dirty="0">
              <a:solidFill>
                <a:srgbClr val="38ABED"/>
              </a:solidFill>
              <a:latin typeface="Trebuchet MS"/>
            </a:endParaRPr>
          </a:p>
        </p:txBody>
      </p:sp>
      <p:sp>
        <p:nvSpPr>
          <p:cNvPr id="5" name="Slide Number Placeholder 4"/>
          <p:cNvSpPr>
            <a:spLocks noGrp="1"/>
          </p:cNvSpPr>
          <p:nvPr>
            <p:ph type="sldNum" sz="quarter" idx="12"/>
          </p:nvPr>
        </p:nvSpPr>
        <p:spPr/>
        <p:txBody>
          <a:bodyPr/>
          <a:lstStyle/>
          <a:p>
            <a:pPr defTabSz="914400">
              <a:defRPr/>
            </a:pPr>
            <a:fld id="{4544CF93-314F-4AF2-AD80-79E5DF3FE44F}" type="slidenum">
              <a:rPr lang="en-US">
                <a:solidFill>
                  <a:srgbClr val="1B3861"/>
                </a:solidFill>
                <a:latin typeface="Trebuchet MS"/>
              </a:rPr>
              <a:pPr defTabSz="914400">
                <a:defRPr/>
              </a:pPr>
              <a:t>83</a:t>
            </a:fld>
            <a:endParaRPr lang="en-US">
              <a:solidFill>
                <a:srgbClr val="1B3861"/>
              </a:solidFill>
              <a:latin typeface="Trebuchet MS"/>
            </a:endParaRPr>
          </a:p>
        </p:txBody>
      </p:sp>
    </p:spTree>
    <p:extLst>
      <p:ext uri="{BB962C8B-B14F-4D97-AF65-F5344CB8AC3E}">
        <p14:creationId xmlns:p14="http://schemas.microsoft.com/office/powerpoint/2010/main" val="2825054920"/>
      </p:ext>
    </p:extLst>
  </p:cSld>
  <p:clrMapOvr>
    <a:masterClrMapping/>
  </p:clrMapOvr>
  <p:transition spd="slow">
    <p:split orient="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1739900" y="219075"/>
            <a:ext cx="8682038" cy="1670050"/>
          </a:xfrm>
        </p:spPr>
        <p:txBody>
          <a:bodyPr/>
          <a:lstStyle/>
          <a:p>
            <a:pPr eaLnBrk="1" hangingPunct="1"/>
            <a:r>
              <a:rPr lang="en-US" b="1" dirty="0"/>
              <a:t/>
            </a:r>
            <a:br>
              <a:rPr lang="en-US" b="1" dirty="0"/>
            </a:br>
            <a:r>
              <a:rPr lang="en-US" b="1" dirty="0"/>
              <a:t/>
            </a:r>
            <a:br>
              <a:rPr lang="en-US" b="1" dirty="0"/>
            </a:br>
            <a:r>
              <a:rPr lang="en-US" b="1" dirty="0"/>
              <a:t>                                                              			                				 		       </a:t>
            </a:r>
            <a:r>
              <a:rPr lang="en-US" b="1" dirty="0">
                <a:solidFill>
                  <a:schemeClr val="tx1"/>
                </a:solidFill>
              </a:rPr>
              <a:t>Conclusion </a:t>
            </a:r>
            <a:r>
              <a:rPr lang="en-US" dirty="0"/>
              <a:t/>
            </a:r>
            <a:br>
              <a:rPr lang="en-US" dirty="0"/>
            </a:br>
            <a:endParaRPr lang="en-US" dirty="0"/>
          </a:p>
        </p:txBody>
      </p:sp>
      <p:sp>
        <p:nvSpPr>
          <p:cNvPr id="32771" name="Content Placeholder 2"/>
          <p:cNvSpPr>
            <a:spLocks noGrp="1"/>
          </p:cNvSpPr>
          <p:nvPr>
            <p:ph idx="1"/>
          </p:nvPr>
        </p:nvSpPr>
        <p:spPr>
          <a:xfrm>
            <a:off x="1739900" y="1022351"/>
            <a:ext cx="8682038" cy="5630863"/>
          </a:xfrm>
        </p:spPr>
        <p:txBody>
          <a:bodyPr/>
          <a:lstStyle/>
          <a:p>
            <a:pPr eaLnBrk="1" hangingPunct="1">
              <a:buFont typeface="Wingdings 2" pitchFamily="18" charset="2"/>
              <a:buNone/>
            </a:pPr>
            <a:r>
              <a:rPr lang="en-US"/>
              <a:t>	                                                                                                     	</a:t>
            </a:r>
          </a:p>
        </p:txBody>
      </p:sp>
      <p:sp>
        <p:nvSpPr>
          <p:cNvPr id="35844" name="Date Placehold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defTabSz="914400" fontAlgn="base">
              <a:spcBef>
                <a:spcPct val="0"/>
              </a:spcBef>
              <a:spcAft>
                <a:spcPct val="0"/>
              </a:spcAft>
              <a:defRPr/>
            </a:pPr>
            <a:fld id="{CBBBB9C2-4953-4223-BE23-C68BAA8FB4F6}" type="datetime1">
              <a:rPr lang="en-US">
                <a:solidFill>
                  <a:srgbClr val="38ABED"/>
                </a:solidFill>
                <a:latin typeface="Trebuchet MS"/>
              </a:rPr>
              <a:pPr defTabSz="914400" fontAlgn="base">
                <a:spcBef>
                  <a:spcPct val="0"/>
                </a:spcBef>
                <a:spcAft>
                  <a:spcPct val="0"/>
                </a:spcAft>
                <a:defRPr/>
              </a:pPr>
              <a:t>2/5/2020</a:t>
            </a:fld>
            <a:endParaRPr lang="en-US">
              <a:solidFill>
                <a:srgbClr val="38ABED"/>
              </a:solidFill>
              <a:latin typeface="Trebuchet MS"/>
            </a:endParaRPr>
          </a:p>
        </p:txBody>
      </p:sp>
      <p:sp>
        <p:nvSpPr>
          <p:cNvPr id="35845" name="Slide Number Placeholder 3"/>
          <p:cNvSpPr>
            <a:spLocks noGrp="1"/>
          </p:cNvSpPr>
          <p:nvPr>
            <p:ph type="sldNum" sz="quarter" idx="12"/>
          </p:nvPr>
        </p:nvSpPr>
        <p:spPr bwMode="auto">
          <a:xfrm>
            <a:off x="9621838" y="219076"/>
            <a:ext cx="800100" cy="365125"/>
          </a:xfrm>
          <a:ln>
            <a:miter lim="800000"/>
            <a:headEnd/>
            <a:tailEnd/>
          </a:ln>
        </p:spPr>
        <p:txBody>
          <a:bodyPr wrap="square" numCol="1" anchorCtr="0" compatLnSpc="1">
            <a:prstTxWarp prst="textNoShape">
              <a:avLst/>
            </a:prstTxWarp>
          </a:bodyPr>
          <a:lstStyle/>
          <a:p>
            <a:pPr defTabSz="914400" fontAlgn="base">
              <a:spcBef>
                <a:spcPct val="0"/>
              </a:spcBef>
              <a:spcAft>
                <a:spcPct val="0"/>
              </a:spcAft>
              <a:defRPr/>
            </a:pPr>
            <a:r>
              <a:rPr lang="en-US">
                <a:solidFill>
                  <a:srgbClr val="1B3861"/>
                </a:solidFill>
                <a:latin typeface="Trebuchet MS"/>
              </a:rPr>
              <a:t>Page </a:t>
            </a:r>
            <a:fld id="{3690DE81-3B5F-4FDC-91C5-7B686CD3B9B4}" type="slidenum">
              <a:rPr lang="en-US">
                <a:solidFill>
                  <a:srgbClr val="1B3861"/>
                </a:solidFill>
                <a:latin typeface="Trebuchet MS"/>
              </a:rPr>
              <a:pPr defTabSz="914400" fontAlgn="base">
                <a:spcBef>
                  <a:spcPct val="0"/>
                </a:spcBef>
                <a:spcAft>
                  <a:spcPct val="0"/>
                </a:spcAft>
                <a:defRPr/>
              </a:pPr>
              <a:t>84</a:t>
            </a:fld>
            <a:endParaRPr lang="en-US">
              <a:solidFill>
                <a:srgbClr val="1B3861"/>
              </a:solidFill>
              <a:latin typeface="Trebuchet MS"/>
            </a:endParaRPr>
          </a:p>
        </p:txBody>
      </p:sp>
      <p:sp>
        <p:nvSpPr>
          <p:cNvPr id="32774" name="Rectangle 8"/>
          <p:cNvSpPr>
            <a:spLocks noChangeArrowheads="1"/>
          </p:cNvSpPr>
          <p:nvPr/>
        </p:nvSpPr>
        <p:spPr bwMode="auto">
          <a:xfrm>
            <a:off x="1739900" y="1300163"/>
            <a:ext cx="8682038" cy="4801314"/>
          </a:xfrm>
          <a:prstGeom prst="rect">
            <a:avLst/>
          </a:prstGeom>
          <a:noFill/>
          <a:ln w="9525">
            <a:noFill/>
            <a:miter lim="800000"/>
            <a:headEnd/>
            <a:tailEnd/>
          </a:ln>
        </p:spPr>
        <p:txBody>
          <a:bodyPr>
            <a:spAutoFit/>
          </a:bodyPr>
          <a:lstStyle/>
          <a:p>
            <a:pPr algn="just" defTabSz="914400" fontAlgn="base">
              <a:spcBef>
                <a:spcPct val="0"/>
              </a:spcBef>
              <a:spcAft>
                <a:spcPct val="0"/>
              </a:spcAft>
            </a:pPr>
            <a:r>
              <a:rPr lang="en-US" sz="2400" dirty="0">
                <a:solidFill>
                  <a:prstClr val="black"/>
                </a:solidFill>
                <a:latin typeface="Times New Roman" panose="02020603050405020304" pitchFamily="18" charset="0"/>
                <a:cs typeface="Times New Roman" panose="02020603050405020304" pitchFamily="18" charset="0"/>
              </a:rPr>
              <a:t>Education and culture are interdependent and complementary to each other. There is a need that education should be related to our own culture. Education system in some ways is not related to Nigerian cultural heritage. A foreign system of education has been introduced without taking into account the cultural heritage. Modernization of education and cultural renaissance is needed to evolve education for its own culture. Education should transmit the culture to the new generation and transform the outlook of the young towards life in the light of the past; in the context of cross-cultural influences and in the light of the future requirements of the individual and the society.</a:t>
            </a:r>
          </a:p>
          <a:p>
            <a:pPr algn="just" defTabSz="914400" fontAlgn="base">
              <a:spcBef>
                <a:spcPct val="0"/>
              </a:spcBef>
              <a:spcAft>
                <a:spcPct val="0"/>
              </a:spcAft>
            </a:pPr>
            <a:endParaRPr lang="en-US" sz="2800" dirty="0">
              <a:solidFill>
                <a:prstClr val="white"/>
              </a:solidFill>
              <a:latin typeface="Arial" charset="0"/>
              <a:cs typeface="Arial" charset="0"/>
            </a:endParaRPr>
          </a:p>
          <a:p>
            <a:pPr defTabSz="914400" fontAlgn="base">
              <a:spcBef>
                <a:spcPct val="0"/>
              </a:spcBef>
              <a:spcAft>
                <a:spcPct val="0"/>
              </a:spcAft>
              <a:buFont typeface="Arial" charset="0"/>
              <a:buChar char="•"/>
            </a:pPr>
            <a:endParaRPr lang="en-US" sz="2000" dirty="0">
              <a:solidFill>
                <a:prstClr val="white"/>
              </a:solidFill>
              <a:latin typeface="Trebuchet MS" pitchFamily="34" charset="0"/>
              <a:cs typeface="Arial" charset="0"/>
            </a:endParaRPr>
          </a:p>
          <a:p>
            <a:pPr defTabSz="914400" fontAlgn="base">
              <a:spcBef>
                <a:spcPct val="0"/>
              </a:spcBef>
              <a:spcAft>
                <a:spcPct val="0"/>
              </a:spcAft>
            </a:pPr>
            <a:r>
              <a:rPr lang="en-US" dirty="0">
                <a:solidFill>
                  <a:prstClr val="white"/>
                </a:solidFill>
                <a:latin typeface="Trebuchet MS" pitchFamily="34" charset="0"/>
                <a:cs typeface="Arial" charset="0"/>
              </a:rPr>
              <a:t>      </a:t>
            </a:r>
          </a:p>
        </p:txBody>
      </p:sp>
    </p:spTree>
  </p:cSld>
  <p:clrMapOvr>
    <a:masterClrMapping/>
  </p:clrMapOvr>
  <p:transition spd="slow">
    <p:split orient="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506" y="381001"/>
            <a:ext cx="8705433" cy="882316"/>
          </a:xfrm>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The Way Forward</a:t>
            </a:r>
          </a:p>
        </p:txBody>
      </p:sp>
      <p:sp>
        <p:nvSpPr>
          <p:cNvPr id="3" name="Content Placeholder 2"/>
          <p:cNvSpPr>
            <a:spLocks noGrp="1"/>
          </p:cNvSpPr>
          <p:nvPr>
            <p:ph idx="1"/>
          </p:nvPr>
        </p:nvSpPr>
        <p:spPr>
          <a:xfrm>
            <a:off x="1716506" y="1263318"/>
            <a:ext cx="8705433" cy="5389895"/>
          </a:xfrm>
        </p:spPr>
        <p:txBody>
          <a:bodyPr/>
          <a:lstStyle/>
          <a:p>
            <a:pPr marL="514350" indent="-514350">
              <a:buFont typeface="+mj-lt"/>
              <a:buAutoNum type="romanLcPeriod"/>
            </a:pPr>
            <a:endParaRPr lang="en-US" dirty="0">
              <a:solidFill>
                <a:schemeClr val="tx1"/>
              </a:solidFill>
            </a:endParaRPr>
          </a:p>
          <a:p>
            <a:pPr marL="514350" indent="-514350">
              <a:buFont typeface="+mj-lt"/>
              <a:buAutoNum type="romanLcPeriod"/>
            </a:pPr>
            <a:r>
              <a:rPr lang="en-US" dirty="0">
                <a:solidFill>
                  <a:schemeClr val="tx1"/>
                </a:solidFill>
              </a:rPr>
              <a:t>Government, curriculum planners and other stakeholders should make education a true reflection of Nigerian culture</a:t>
            </a:r>
          </a:p>
          <a:p>
            <a:pPr marL="514350" indent="-514350">
              <a:buFont typeface="+mj-lt"/>
              <a:buAutoNum type="romanLcPeriod"/>
            </a:pPr>
            <a:r>
              <a:rPr lang="en-US" dirty="0">
                <a:solidFill>
                  <a:schemeClr val="tx1"/>
                </a:solidFill>
              </a:rPr>
              <a:t>Teachers should be active and participate in the process of change and innovation especially in the area of curriculum change</a:t>
            </a:r>
          </a:p>
          <a:p>
            <a:pPr marL="514350" indent="-514350">
              <a:buFont typeface="+mj-lt"/>
              <a:buAutoNum type="romanLcPeriod"/>
            </a:pPr>
            <a:r>
              <a:rPr lang="en-US" dirty="0">
                <a:solidFill>
                  <a:schemeClr val="tx1"/>
                </a:solidFill>
              </a:rPr>
              <a:t>Formal, Informal and Non-formal education should preserve and transmit culture to the next generation.</a:t>
            </a:r>
          </a:p>
        </p:txBody>
      </p:sp>
      <p:sp>
        <p:nvSpPr>
          <p:cNvPr id="4" name="Date Placeholder 3"/>
          <p:cNvSpPr>
            <a:spLocks noGrp="1"/>
          </p:cNvSpPr>
          <p:nvPr>
            <p:ph type="dt" sz="half" idx="10"/>
          </p:nvPr>
        </p:nvSpPr>
        <p:spPr/>
        <p:txBody>
          <a:bodyPr/>
          <a:lstStyle/>
          <a:p>
            <a:pPr defTabSz="914400">
              <a:defRPr/>
            </a:pPr>
            <a:fld id="{A17C2D0B-E7D2-438A-9C90-71F85A413687}"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5" name="Slide Number Placeholder 4"/>
          <p:cNvSpPr>
            <a:spLocks noGrp="1"/>
          </p:cNvSpPr>
          <p:nvPr>
            <p:ph type="sldNum" sz="quarter" idx="12"/>
          </p:nvPr>
        </p:nvSpPr>
        <p:spPr/>
        <p:txBody>
          <a:bodyPr/>
          <a:lstStyle/>
          <a:p>
            <a:pPr defTabSz="914400">
              <a:defRPr/>
            </a:pPr>
            <a:fld id="{4544CF93-314F-4AF2-AD80-79E5DF3FE44F}" type="slidenum">
              <a:rPr lang="en-US">
                <a:solidFill>
                  <a:srgbClr val="1B3861"/>
                </a:solidFill>
                <a:latin typeface="Trebuchet MS"/>
              </a:rPr>
              <a:pPr defTabSz="914400">
                <a:defRPr/>
              </a:pPr>
              <a:t>85</a:t>
            </a:fld>
            <a:endParaRPr lang="en-US">
              <a:solidFill>
                <a:srgbClr val="1B3861"/>
              </a:solidFill>
              <a:latin typeface="Trebuchet MS"/>
            </a:endParaRPr>
          </a:p>
        </p:txBody>
      </p:sp>
    </p:spTree>
    <p:extLst>
      <p:ext uri="{BB962C8B-B14F-4D97-AF65-F5344CB8AC3E}">
        <p14:creationId xmlns:p14="http://schemas.microsoft.com/office/powerpoint/2010/main" val="3582092737"/>
      </p:ext>
    </p:extLst>
  </p:cSld>
  <p:clrMapOvr>
    <a:masterClrMapping/>
  </p:clrMapOvr>
  <p:transition spd="slow">
    <p:split orient="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506" y="381001"/>
            <a:ext cx="8705433" cy="834189"/>
          </a:xfrm>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1716506" y="1215190"/>
            <a:ext cx="8705433" cy="5438023"/>
          </a:xfrm>
        </p:spPr>
        <p:txBody>
          <a:bodyPr/>
          <a:lstStyle/>
          <a:p>
            <a:r>
              <a:rPr lang="en-US" sz="2000" dirty="0" err="1">
                <a:solidFill>
                  <a:schemeClr val="tx1"/>
                </a:solidFill>
                <a:latin typeface="Times New Roman" panose="02020603050405020304" pitchFamily="18" charset="0"/>
                <a:cs typeface="Times New Roman" panose="02020603050405020304" pitchFamily="18" charset="0"/>
              </a:rPr>
              <a:t>Burnes</a:t>
            </a:r>
            <a:r>
              <a:rPr lang="en-US" sz="2000" dirty="0">
                <a:solidFill>
                  <a:schemeClr val="tx1"/>
                </a:solidFill>
                <a:latin typeface="Times New Roman" panose="02020603050405020304" pitchFamily="18" charset="0"/>
                <a:cs typeface="Times New Roman" panose="02020603050405020304" pitchFamily="18" charset="0"/>
              </a:rPr>
              <a:t>, B. (2011) Introduction: Why Does Change Fail, and What Can We Do About It?, Journal of Change Management, 11:4, 445-450</a:t>
            </a:r>
          </a:p>
          <a:p>
            <a:r>
              <a:rPr lang="en-US" sz="2000" dirty="0">
                <a:solidFill>
                  <a:schemeClr val="tx1"/>
                </a:solidFill>
                <a:latin typeface="Times New Roman" panose="02020603050405020304" pitchFamily="18" charset="0"/>
                <a:cs typeface="Times New Roman" panose="02020603050405020304" pitchFamily="18" charset="0"/>
              </a:rPr>
              <a:t>Harris, A. (2003). Behind the classroom door: The challenge of </a:t>
            </a:r>
            <a:r>
              <a:rPr lang="en-US" sz="2000" dirty="0" err="1">
                <a:solidFill>
                  <a:schemeClr val="tx1"/>
                </a:solidFill>
                <a:latin typeface="Times New Roman" panose="02020603050405020304" pitchFamily="18" charset="0"/>
                <a:cs typeface="Times New Roman" panose="02020603050405020304" pitchFamily="18" charset="0"/>
              </a:rPr>
              <a:t>organisational</a:t>
            </a:r>
            <a:r>
              <a:rPr lang="en-US" sz="2000" dirty="0">
                <a:solidFill>
                  <a:schemeClr val="tx1"/>
                </a:solidFill>
                <a:latin typeface="Times New Roman" panose="02020603050405020304" pitchFamily="18" charset="0"/>
                <a:cs typeface="Times New Roman" panose="02020603050405020304" pitchFamily="18" charset="0"/>
              </a:rPr>
              <a:t> and pedagogical change. Journal of Educational Change, 4, pp. 369 - 382.</a:t>
            </a:r>
          </a:p>
          <a:p>
            <a:r>
              <a:rPr lang="en-US" sz="2000" dirty="0" err="1">
                <a:solidFill>
                  <a:schemeClr val="tx1"/>
                </a:solidFill>
                <a:latin typeface="Times New Roman" panose="02020603050405020304" pitchFamily="18" charset="0"/>
                <a:cs typeface="Times New Roman" panose="02020603050405020304" pitchFamily="18" charset="0"/>
              </a:rPr>
              <a:t>Oredein</a:t>
            </a:r>
            <a:r>
              <a:rPr lang="en-US" sz="2000" dirty="0">
                <a:solidFill>
                  <a:schemeClr val="tx1"/>
                </a:solidFill>
                <a:latin typeface="Times New Roman" panose="02020603050405020304" pitchFamily="18" charset="0"/>
                <a:cs typeface="Times New Roman" panose="02020603050405020304" pitchFamily="18" charset="0"/>
              </a:rPr>
              <a:t>, A.O. (2016). Good leadership for national development: The inevitable fraternal twins and irresistible skills as matters arising. 6th Inaugural Lecture, Lead City University, Ibadan, Oyo State</a:t>
            </a:r>
          </a:p>
          <a:p>
            <a:r>
              <a:rPr lang="en-US" sz="2000" dirty="0">
                <a:solidFill>
                  <a:schemeClr val="tx1"/>
                </a:solidFill>
                <a:latin typeface="Times New Roman" panose="02020603050405020304" pitchFamily="18" charset="0"/>
                <a:cs typeface="Times New Roman" panose="02020603050405020304" pitchFamily="18" charset="0"/>
              </a:rPr>
              <a:t>Rogers, P., Meehan, P. and Tanner, S. (2006) Building a winning culture (Boston, MA: Bain &amp; Company).</a:t>
            </a:r>
          </a:p>
          <a:p>
            <a:r>
              <a:rPr lang="en-US" sz="2000" dirty="0">
                <a:solidFill>
                  <a:schemeClr val="tx1"/>
                </a:solidFill>
                <a:latin typeface="Times New Roman" panose="02020603050405020304" pitchFamily="18" charset="0"/>
                <a:cs typeface="Times New Roman" panose="02020603050405020304" pitchFamily="18" charset="0"/>
              </a:rPr>
              <a:t>Smollan, R &amp; Sayers, J. (2009) Organizational Culture, Change and Emotions: A Qualitative Study, Journal of Change Management, 9:4, 435-457</a:t>
            </a:r>
          </a:p>
          <a:p>
            <a:r>
              <a:rPr lang="en-US" sz="2000" dirty="0">
                <a:solidFill>
                  <a:schemeClr val="tx1"/>
                </a:solidFill>
                <a:latin typeface="Times New Roman" panose="02020603050405020304" pitchFamily="18" charset="0"/>
                <a:cs typeface="Times New Roman" panose="02020603050405020304" pitchFamily="18" charset="0"/>
              </a:rPr>
              <a:t>Starr, K. (2011). Principals and the politics of resistance to change. Educational Management Administration &amp; Leadership, 39: 646</a:t>
            </a:r>
          </a:p>
          <a:p>
            <a:pPr marL="0" indent="0">
              <a:buNone/>
            </a:pPr>
            <a:endParaRPr lang="en-US" dirty="0"/>
          </a:p>
        </p:txBody>
      </p:sp>
      <p:sp>
        <p:nvSpPr>
          <p:cNvPr id="4" name="Date Placeholder 3"/>
          <p:cNvSpPr>
            <a:spLocks noGrp="1"/>
          </p:cNvSpPr>
          <p:nvPr>
            <p:ph type="dt" sz="half" idx="10"/>
          </p:nvPr>
        </p:nvSpPr>
        <p:spPr/>
        <p:txBody>
          <a:bodyPr/>
          <a:lstStyle/>
          <a:p>
            <a:pPr defTabSz="914400">
              <a:defRPr/>
            </a:pPr>
            <a:fld id="{A17C2D0B-E7D2-438A-9C90-71F85A413687}" type="datetime1">
              <a:rPr lang="en-US">
                <a:solidFill>
                  <a:srgbClr val="38ABED"/>
                </a:solidFill>
                <a:latin typeface="Trebuchet MS"/>
              </a:rPr>
              <a:pPr defTabSz="914400">
                <a:defRPr/>
              </a:pPr>
              <a:t>2/5/2020</a:t>
            </a:fld>
            <a:endParaRPr lang="en-US">
              <a:solidFill>
                <a:srgbClr val="38ABED"/>
              </a:solidFill>
              <a:latin typeface="Trebuchet MS"/>
            </a:endParaRPr>
          </a:p>
        </p:txBody>
      </p:sp>
      <p:sp>
        <p:nvSpPr>
          <p:cNvPr id="5" name="Slide Number Placeholder 4"/>
          <p:cNvSpPr>
            <a:spLocks noGrp="1"/>
          </p:cNvSpPr>
          <p:nvPr>
            <p:ph type="sldNum" sz="quarter" idx="12"/>
          </p:nvPr>
        </p:nvSpPr>
        <p:spPr/>
        <p:txBody>
          <a:bodyPr/>
          <a:lstStyle/>
          <a:p>
            <a:pPr defTabSz="914400">
              <a:defRPr/>
            </a:pPr>
            <a:fld id="{4544CF93-314F-4AF2-AD80-79E5DF3FE44F}" type="slidenum">
              <a:rPr lang="en-US">
                <a:solidFill>
                  <a:srgbClr val="1B3861"/>
                </a:solidFill>
                <a:latin typeface="Trebuchet MS"/>
              </a:rPr>
              <a:pPr defTabSz="914400">
                <a:defRPr/>
              </a:pPr>
              <a:t>86</a:t>
            </a:fld>
            <a:endParaRPr lang="en-US">
              <a:solidFill>
                <a:srgbClr val="1B3861"/>
              </a:solidFill>
              <a:latin typeface="Trebuchet MS"/>
            </a:endParaRPr>
          </a:p>
        </p:txBody>
      </p:sp>
    </p:spTree>
    <p:extLst>
      <p:ext uri="{BB962C8B-B14F-4D97-AF65-F5344CB8AC3E}">
        <p14:creationId xmlns:p14="http://schemas.microsoft.com/office/powerpoint/2010/main" val="281891715"/>
      </p:ext>
    </p:extLst>
  </p:cSld>
  <p:clrMapOvr>
    <a:masterClrMapping/>
  </p:clrMapOvr>
  <p:transition spd="slow">
    <p:split orient="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Image result for Questions and Comments"/>
          <p:cNvPicPr>
            <a:picLocks noChangeAspect="1" noChangeArrowheads="1"/>
          </p:cNvPicPr>
          <p:nvPr/>
        </p:nvPicPr>
        <p:blipFill>
          <a:blip r:embed="rId3"/>
          <a:srcRect/>
          <a:stretch>
            <a:fillRect/>
          </a:stretch>
        </p:blipFill>
        <p:spPr bwMode="auto">
          <a:xfrm>
            <a:off x="1524000" y="0"/>
            <a:ext cx="9144000" cy="6858000"/>
          </a:xfrm>
          <a:prstGeom prst="rect">
            <a:avLst/>
          </a:prstGeom>
          <a:noFill/>
          <a:ln w="9525">
            <a:noFill/>
            <a:miter lim="800000"/>
            <a:headEnd/>
            <a:tailEnd/>
          </a:ln>
        </p:spPr>
      </p:pic>
      <p:sp>
        <p:nvSpPr>
          <p:cNvPr id="39939" name="Date Placeholder 2"/>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defTabSz="914400" fontAlgn="base">
              <a:spcBef>
                <a:spcPct val="0"/>
              </a:spcBef>
              <a:spcAft>
                <a:spcPct val="0"/>
              </a:spcAft>
              <a:defRPr/>
            </a:pPr>
            <a:fld id="{9CEFDBC6-C40C-46A7-A324-D709F6D4DDB4}" type="datetime1">
              <a:rPr lang="en-US">
                <a:solidFill>
                  <a:srgbClr val="38ABED"/>
                </a:solidFill>
                <a:latin typeface="Trebuchet MS"/>
              </a:rPr>
              <a:pPr defTabSz="914400" fontAlgn="base">
                <a:spcBef>
                  <a:spcPct val="0"/>
                </a:spcBef>
                <a:spcAft>
                  <a:spcPct val="0"/>
                </a:spcAft>
                <a:defRPr/>
              </a:pPr>
              <a:t>2/5/2020</a:t>
            </a:fld>
            <a:endParaRPr lang="en-US">
              <a:solidFill>
                <a:srgbClr val="38ABED"/>
              </a:solidFill>
              <a:latin typeface="Trebuchet MS"/>
            </a:endParaRPr>
          </a:p>
        </p:txBody>
      </p:sp>
      <p:sp>
        <p:nvSpPr>
          <p:cNvPr id="4" name="Slide Number Placeholder 3"/>
          <p:cNvSpPr>
            <a:spLocks noGrp="1"/>
          </p:cNvSpPr>
          <p:nvPr>
            <p:ph type="sldNum" sz="quarter" idx="12"/>
          </p:nvPr>
        </p:nvSpPr>
        <p:spPr>
          <a:xfrm>
            <a:off x="9729788" y="96838"/>
            <a:ext cx="938212" cy="373062"/>
          </a:xfrm>
        </p:spPr>
        <p:txBody>
          <a:bodyPr/>
          <a:lstStyle/>
          <a:p>
            <a:pPr defTabSz="914400">
              <a:defRPr/>
            </a:pPr>
            <a:r>
              <a:rPr lang="en-US" sz="1600" dirty="0">
                <a:solidFill>
                  <a:srgbClr val="1B3861">
                    <a:lumMod val="60000"/>
                    <a:lumOff val="40000"/>
                  </a:srgbClr>
                </a:solidFill>
                <a:latin typeface="Trebuchet MS"/>
              </a:rPr>
              <a:t>Page20</a:t>
            </a:r>
          </a:p>
        </p:txBody>
      </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0800000" algn="r" rotWithShape="0">
              <a:prstClr val="black">
                <a:alpha val="40000"/>
              </a:prstClr>
            </a:outerShdw>
          </a:effectLst>
        </p:spPr>
        <p:txBody>
          <a:bodyPr/>
          <a:lstStyle/>
          <a:p>
            <a:r>
              <a:rPr lang="en-GB" dirty="0"/>
              <a:t>In Nigeria, women are denied certain inalienable rights.</a:t>
            </a:r>
          </a:p>
        </p:txBody>
      </p:sp>
      <p:sp>
        <p:nvSpPr>
          <p:cNvPr id="3" name="Content Placeholder 2"/>
          <p:cNvSpPr>
            <a:spLocks noGrp="1"/>
          </p:cNvSpPr>
          <p:nvPr>
            <p:ph idx="1"/>
          </p:nvPr>
        </p:nvSpPr>
        <p:spPr>
          <a:xfrm>
            <a:off x="2592925" y="2133600"/>
            <a:ext cx="8915400" cy="1749083"/>
          </a:xfrm>
        </p:spPr>
        <p:txBody>
          <a:bodyPr>
            <a:normAutofit/>
          </a:bodyPr>
          <a:lstStyle/>
          <a:p>
            <a:pPr algn="just"/>
            <a:r>
              <a:rPr lang="en-GB" sz="2000" dirty="0"/>
              <a:t>Fact:</a:t>
            </a:r>
          </a:p>
          <a:p>
            <a:pPr algn="just"/>
            <a:r>
              <a:rPr lang="en-GB" sz="2000" dirty="0"/>
              <a:t>The social setting in Nigeria and other African states have been structured to inculcate the notions of inferiority in women and girls and superiority in men and boys right from childhood. Women are held down on the attainment of their goals and aspirations.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693" y="3882683"/>
            <a:ext cx="5613010" cy="2975317"/>
          </a:xfrm>
          <a:prstGeom prst="rect">
            <a:avLst/>
          </a:prstGeom>
        </p:spPr>
      </p:pic>
    </p:spTree>
    <p:extLst>
      <p:ext uri="{BB962C8B-B14F-4D97-AF65-F5344CB8AC3E}">
        <p14:creationId xmlns:p14="http://schemas.microsoft.com/office/powerpoint/2010/main" val="375629744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254</TotalTime>
  <Words>4919</Words>
  <Application>Microsoft Office PowerPoint</Application>
  <PresentationFormat>Widescreen</PresentationFormat>
  <Paragraphs>454</Paragraphs>
  <Slides>87</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87</vt:i4>
      </vt:variant>
    </vt:vector>
  </HeadingPairs>
  <TitlesOfParts>
    <vt:vector size="101" baseType="lpstr">
      <vt:lpstr>Arial</vt:lpstr>
      <vt:lpstr>Berlin Sans FB Demi</vt:lpstr>
      <vt:lpstr>Calibri</vt:lpstr>
      <vt:lpstr>Calibri Light</vt:lpstr>
      <vt:lpstr>Century Gothic</vt:lpstr>
      <vt:lpstr>Osaka</vt:lpstr>
      <vt:lpstr>Times New Roman</vt:lpstr>
      <vt:lpstr>Trebuchet MS</vt:lpstr>
      <vt:lpstr>Wingdings</vt:lpstr>
      <vt:lpstr>Wingdings 2</vt:lpstr>
      <vt:lpstr>Wingdings 3</vt:lpstr>
      <vt:lpstr>Wisp</vt:lpstr>
      <vt:lpstr>Office Theme</vt:lpstr>
      <vt:lpstr>Revolution</vt:lpstr>
      <vt:lpstr>African Woman Rights and Privileges</vt:lpstr>
      <vt:lpstr>Are Women’s Rights and Privileges Violated in Nigeria and other African States?</vt:lpstr>
      <vt:lpstr>What are Human Rights?</vt:lpstr>
      <vt:lpstr>What are Human Rights?</vt:lpstr>
      <vt:lpstr>Nigeria and Women’s Rights and Privileges</vt:lpstr>
      <vt:lpstr>Does Nigeria respect women and human rights?</vt:lpstr>
      <vt:lpstr>In Nigeria, women are denied certain inalienable rights.</vt:lpstr>
      <vt:lpstr>In Nigeria, women are denied certain inalienable rights.</vt:lpstr>
      <vt:lpstr>In Nigeria, women are denied certain inalienable rights.</vt:lpstr>
      <vt:lpstr>In Nigeria, women are denied certain inalienable rights.</vt:lpstr>
      <vt:lpstr>In Nigeria, women are denied certain inalienable rights.</vt:lpstr>
      <vt:lpstr>Consequences</vt:lpstr>
      <vt:lpstr>Way Forward: Basic Tools to Ameliorate Rights and Privileges Inequality in Nigeria</vt:lpstr>
      <vt:lpstr>Way Forward: Basic Tools to Ameliorate Rights and Privileges Inequality in Nigeria</vt:lpstr>
      <vt:lpstr>Way Forward: Basic Tools to Ameliorate Rights and Privileges Inequality in Nigeria</vt:lpstr>
      <vt:lpstr>Way Forward: Basic Tools to Ameliorate Rights and Privileges Inequality in Nigeria</vt:lpstr>
      <vt:lpstr>Way Forward: Basic Tools to Ameliorate Rights and Privileges Inequality in Nigeria</vt:lpstr>
      <vt:lpstr>CONCLUSION</vt:lpstr>
      <vt:lpstr>PowerPoint Presentation</vt:lpstr>
      <vt:lpstr>Role of Education:Culture and ChangE </vt:lpstr>
      <vt:lpstr>Structure of Presentation</vt:lpstr>
      <vt:lpstr>Baobab Tree</vt:lpstr>
      <vt:lpstr>A group of scientists placed 5 monkeys in a cage and in the middle, a ladder with bananas on the top. </vt:lpstr>
      <vt:lpstr>Every time a monkey went up the ladder, the scientists soaked the rest of the monkeys with cold water.  </vt:lpstr>
      <vt:lpstr>After a while, every time a monkey went up the ladder, others beat up the one on the ladder. </vt:lpstr>
      <vt:lpstr>                                                                                                                    Scientists then decided to substitute one of the monkeys. The first thing, this new monkey did was to go up the ladder.  Immediately, the other monkeys beat him up. After several beatings, the new member learned not to climb the ladder even though he never knew why.  </vt:lpstr>
      <vt:lpstr>When 2nd monkey was substituted and the same thing occurred. The 1st monkey participated on the beating of the 2nd monkey.                                    A 3rd monkey was changed and the same happened. The 4th was substituted and the beating was repeated and finally the 5th monkey was replaced.  </vt:lpstr>
      <vt:lpstr>What was left was a group of 5 monkeys that even though none ever received a cold shower, continued to beat up any monkey who attempted to climb up the ladder.</vt:lpstr>
      <vt:lpstr>PowerPoint Presentation</vt:lpstr>
      <vt:lpstr>PowerPoint Presentation</vt:lpstr>
      <vt:lpstr>Meaning of Education</vt:lpstr>
      <vt:lpstr>Meaning of Culture</vt:lpstr>
      <vt:lpstr>Meaning of Change</vt:lpstr>
      <vt:lpstr>Culture and Education</vt:lpstr>
      <vt:lpstr>Culture and Change </vt:lpstr>
      <vt:lpstr>Role of Education in Cultural Change</vt:lpstr>
      <vt:lpstr>              Conclusion                                                                                                Conclusion  </vt:lpstr>
      <vt:lpstr>The Way Forward</vt:lpstr>
      <vt:lpstr>References</vt:lpstr>
      <vt:lpstr>PowerPoint Presentation</vt:lpstr>
      <vt:lpstr>PowerPoint Presentation</vt:lpstr>
      <vt:lpstr>HAZARDS OF TEENAGE PREGNANCY</vt:lpstr>
      <vt:lpstr>OUTLINE</vt:lpstr>
      <vt:lpstr>INTRODUCTION</vt:lpstr>
      <vt:lpstr>WHO IS A TEENAGER?</vt:lpstr>
      <vt:lpstr>TEENAGERS</vt:lpstr>
      <vt:lpstr>CHANGES DURING THE TEENAGE PERIOD</vt:lpstr>
      <vt:lpstr>CHANGES DURING THE TEENAGE PERIOD</vt:lpstr>
      <vt:lpstr>CHANGES DURING THE TEENAGE PERIOD</vt:lpstr>
      <vt:lpstr>WHAT IS TEENAGE PREGNANCY?</vt:lpstr>
      <vt:lpstr> TEENAGE PREGNANT GIRLS</vt:lpstr>
      <vt:lpstr>CAUSES OF TEENAGE PREGNANCY</vt:lpstr>
      <vt:lpstr>CAUSES OF TEENAGE PREGNANCY</vt:lpstr>
      <vt:lpstr>CAUSES OF TEENAGE PREGNANCY</vt:lpstr>
      <vt:lpstr>HAZARD OF TEENAGE PREGNANCY</vt:lpstr>
      <vt:lpstr>HAZARD OF TEENAGE PREGNANCY</vt:lpstr>
      <vt:lpstr>HAZARD OF TEENAGE PREGNANCY</vt:lpstr>
      <vt:lpstr>HAZZARD OF TEENAGE PREGNANCY</vt:lpstr>
      <vt:lpstr>HAZARD OF TEENAGE PREGNANCY</vt:lpstr>
      <vt:lpstr>HAZARD OF TEENAGE PREGNANCY</vt:lpstr>
      <vt:lpstr>HAZARD OF TEENAGE PREGNANCY: The Child</vt:lpstr>
      <vt:lpstr>HAZARDS OF TEENAGE PREGNANCY: The Child</vt:lpstr>
      <vt:lpstr>HOW CAN WE PREVENT TEENAGE PREGNANCY?</vt:lpstr>
      <vt:lpstr>HOW CAN WE PREVENT TEENAGE PREGNANCY</vt:lpstr>
      <vt:lpstr>CONCLUSION</vt:lpstr>
      <vt:lpstr>APPRECIATION</vt:lpstr>
      <vt:lpstr>  Role of Education:                           Culture and Change  </vt:lpstr>
      <vt:lpstr>Structure of Presentation</vt:lpstr>
      <vt:lpstr>Baobab Tree</vt:lpstr>
      <vt:lpstr>A group of scientists placed 5 monkeys in a cage and in the middle, a ladder with bananas on the top. </vt:lpstr>
      <vt:lpstr>Every time a monkey went up the ladder, the scientists soaked the rest of the monkeys with cold water.  </vt:lpstr>
      <vt:lpstr>After a while, every time a monkey went up the ladder, others beat up the one on the ladder. </vt:lpstr>
      <vt:lpstr>                                                                                                                    Scientists then decided to substitute one of the monkeys. The first thing, this new monkey did was to go up the ladder.  Immediately, the other monkeys beat him up. After several beatings, the new member learned not to climb the ladder even though he never knew why.  </vt:lpstr>
      <vt:lpstr>When 2nd monkey was substituted and the same thing occurred. The 1st monkey participated on the beating of the 2nd monkey.                                    A 3rd monkey was changed and the same happened. The 4th was substituted and the beating was repeated and finally the 5th monkey was replaced.  </vt:lpstr>
      <vt:lpstr>What was left was a group of 5 monkeys that even though none ever received a cold shower, continued to beat up any monkey who attempted to climb up the ladder.</vt:lpstr>
      <vt:lpstr>PowerPoint Presentation</vt:lpstr>
      <vt:lpstr>PowerPoint Presentation</vt:lpstr>
      <vt:lpstr>Meaning of Education</vt:lpstr>
      <vt:lpstr>Meaning of Culture</vt:lpstr>
      <vt:lpstr>Meaning of Change</vt:lpstr>
      <vt:lpstr>Culture and Education</vt:lpstr>
      <vt:lpstr>Culture and Change </vt:lpstr>
      <vt:lpstr>Role of Education in Cultural Change</vt:lpstr>
      <vt:lpstr>                                                                                                 Conclusion  </vt:lpstr>
      <vt:lpstr>The Way Forward</vt:lpstr>
      <vt:lpstr>References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Women Rights and Privileges</dc:title>
  <dc:creator>Ojekunle Ibrahim</dc:creator>
  <cp:lastModifiedBy>John Azuka</cp:lastModifiedBy>
  <cp:revision>22</cp:revision>
  <cp:lastPrinted>2019-10-31T15:10:02Z</cp:lastPrinted>
  <dcterms:created xsi:type="dcterms:W3CDTF">2019-10-19T20:15:17Z</dcterms:created>
  <dcterms:modified xsi:type="dcterms:W3CDTF">2020-02-05T20:48:49Z</dcterms:modified>
</cp:coreProperties>
</file>